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25.xml.rels" ContentType="application/vnd.openxmlformats-package.relationships+xml"/>
  <Override PartName="/ppt/notesSlides/_rels/notesSlide22.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13.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notesSlides/notesSlide25.xml" ContentType="application/vnd.openxmlformats-officedocument.presentationml.notesSlide+xml"/>
  <Override PartName="/ppt/presProps.xml" ContentType="application/vnd.openxmlformats-officedocument.presentationml.presPro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_rels/slide10.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15.xml.rels" ContentType="application/vnd.openxmlformats-package.relationships+xml"/>
  <Override PartName="/ppt/slides/_rels/slide23.xml.rels" ContentType="application/vnd.openxmlformats-package.relationships+xml"/>
  <Override PartName="/ppt/slides/_rels/slide3.xml.rels" ContentType="application/vnd.openxmlformats-package.relationships+xml"/>
  <Override PartName="/ppt/slides/_rels/slide16.xml.rels" ContentType="application/vnd.openxmlformats-package.relationships+xml"/>
  <Override PartName="/ppt/slides/_rels/slide24.xml.rels" ContentType="application/vnd.openxmlformats-package.relationships+xml"/>
  <Override PartName="/ppt/slides/_rels/slide4.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2.xml.rels" ContentType="application/vnd.openxmlformats-package.relationships+xml"/>
  <Override PartName="/ppt/slides/_rels/slide20.xml.rels" ContentType="application/vnd.openxmlformats-package.relationships+xml"/>
  <Override PartName="/ppt/slides/_rels/slide11.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26.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5.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slide11.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s/slide26.xml" ContentType="application/vnd.openxmlformats-officedocument.presentationml.slide+xml"/>
  <Override PartName="/ppt/slides/slide18.xml" ContentType="application/vnd.openxmlformats-officedocument.presentationml.slide+xml"/>
  <Override PartName="/ppt/slides/slide25.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16.xml" ContentType="application/vnd.openxmlformats-officedocument.presentationml.slide+xml"/>
  <Override PartName="/ppt/slides/slide23.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media/image11.png" ContentType="image/png"/>
  <Override PartName="/ppt/media/image14.png" ContentType="image/png"/>
  <Override PartName="/ppt/media/image1.png" ContentType="image/png"/>
  <Override PartName="/ppt/media/image2.png" ContentType="image/png"/>
  <Override PartName="/ppt/media/image6.gif" ContentType="image/gif"/>
  <Override PartName="/ppt/media/image3.gif" ContentType="image/gif"/>
  <Override PartName="/ppt/media/image4.png" ContentType="image/png"/>
  <Override PartName="/ppt/media/image5.png" ContentType="image/png"/>
  <Override PartName="/ppt/media/image13.jpeg" ContentType="image/jpeg"/>
  <Override PartName="/ppt/media/image9.png" ContentType="image/png"/>
  <Override PartName="/ppt/media/image10.png" ContentType="image/png"/>
  <Override PartName="/ppt/media/image7.png" ContentType="image/png"/>
  <Override PartName="/ppt/media/image12.png" ContentType="image/png"/>
  <Override PartName="/ppt/media/image8.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4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3"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4" name="PlaceHolder 4"/>
          <p:cNvSpPr>
            <a:spLocks noGrp="1"/>
          </p:cNvSpPr>
          <p:nvPr>
            <p:ph type="dt" idx="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5" name="PlaceHolder 5"/>
          <p:cNvSpPr>
            <a:spLocks noGrp="1"/>
          </p:cNvSpPr>
          <p:nvPr>
            <p:ph type="ftr" idx="5"/>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6" name="PlaceHolder 6"/>
          <p:cNvSpPr>
            <a:spLocks noGrp="1"/>
          </p:cNvSpPr>
          <p:nvPr>
            <p:ph type="sldNum" idx="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72335C95-F89F-445A-8F01-840B4C240955}"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sldImg"/>
          </p:nvPr>
        </p:nvSpPr>
        <p:spPr>
          <a:xfrm>
            <a:off x="533520" y="764280"/>
            <a:ext cx="6704640" cy="3771360"/>
          </a:xfrm>
          <a:prstGeom prst="rect">
            <a:avLst/>
          </a:prstGeom>
          <a:ln w="0">
            <a:noFill/>
          </a:ln>
        </p:spPr>
      </p:sp>
      <p:sp>
        <p:nvSpPr>
          <p:cNvPr id="14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it aids in preventing any information loss, particularly from the edges of the image</a:t>
            </a:r>
            <a:endParaRPr b="0" lang="en-US" sz="20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sldImg"/>
          </p:nvPr>
        </p:nvSpPr>
        <p:spPr>
          <a:xfrm>
            <a:off x="533520" y="764280"/>
            <a:ext cx="6704640" cy="3771360"/>
          </a:xfrm>
          <a:prstGeom prst="rect">
            <a:avLst/>
          </a:prstGeom>
          <a:ln w="0">
            <a:noFill/>
          </a:ln>
        </p:spPr>
      </p:sp>
      <p:sp>
        <p:nvSpPr>
          <p:cNvPr id="14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3. Different Types of Padding:</a:t>
            </a: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Valid Padding</a:t>
            </a: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Same Padding</a:t>
            </a: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Causal Padding</a:t>
            </a:r>
            <a:endParaRPr b="0" lang="en-US" sz="20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sldImg"/>
          </p:nvPr>
        </p:nvSpPr>
        <p:spPr>
          <a:xfrm>
            <a:off x="533520" y="764280"/>
            <a:ext cx="6704640" cy="3771360"/>
          </a:xfrm>
          <a:prstGeom prst="rect">
            <a:avLst/>
          </a:prstGeom>
          <a:ln w="0">
            <a:noFill/>
          </a:ln>
        </p:spPr>
      </p:sp>
      <p:sp>
        <p:nvSpPr>
          <p:cNvPr id="13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A feedforward neural network (FNN) is one of the two broad types of artificial neural network, characterized by direction of the flow of information between its layers. Its flow is </a:t>
            </a:r>
            <a:r>
              <a:rPr b="1" lang="en-US" sz="2000" spc="-1" strike="noStrike">
                <a:solidFill>
                  <a:srgbClr val="000000"/>
                </a:solidFill>
                <a:latin typeface="Arial"/>
              </a:rPr>
              <a:t>uni-directional</a:t>
            </a:r>
            <a:r>
              <a:rPr b="0" lang="en-US" sz="2000" spc="-1" strike="noStrike">
                <a:solidFill>
                  <a:srgbClr val="000000"/>
                </a:solidFill>
                <a:latin typeface="Arial"/>
              </a:rPr>
              <a:t>, meaning that the information in the model flows in only one direction—forward—from the input nodes, through the hidden nodes (if any) and to the output nodes, without any cycles or loops, in contrast to recurrent neural networks(</a:t>
            </a:r>
            <a:r>
              <a:rPr b="1" lang="en-US" sz="2000" spc="-1" strike="noStrike">
                <a:solidFill>
                  <a:srgbClr val="000000"/>
                </a:solidFill>
                <a:latin typeface="Arial"/>
              </a:rPr>
              <a:t>RNN</a:t>
            </a:r>
            <a:r>
              <a:rPr b="0" lang="en-US" sz="2000" spc="-1" strike="noStrike">
                <a:solidFill>
                  <a:srgbClr val="000000"/>
                </a:solidFill>
                <a:latin typeface="Arial"/>
              </a:rPr>
              <a:t>), which have a </a:t>
            </a:r>
            <a:r>
              <a:rPr b="1" lang="en-US" sz="2000" spc="-1" strike="noStrike">
                <a:solidFill>
                  <a:srgbClr val="000000"/>
                </a:solidFill>
                <a:latin typeface="Arial"/>
              </a:rPr>
              <a:t>bi-directional</a:t>
            </a:r>
            <a:r>
              <a:rPr b="0" lang="en-US" sz="2000" spc="-1" strike="noStrike">
                <a:solidFill>
                  <a:srgbClr val="000000"/>
                </a:solidFill>
                <a:latin typeface="Arial"/>
              </a:rPr>
              <a:t> flow. Modern feedforward networks are trained using the backpropagation method and are colloquially referred to as the "vanilla" neural networks.</a:t>
            </a:r>
            <a:endParaRPr b="0" lang="en-US" sz="2000" spc="-1" strike="noStrike">
              <a:solidFill>
                <a:srgbClr val="000000"/>
              </a:solid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sldImg"/>
          </p:nvPr>
        </p:nvSpPr>
        <p:spPr>
          <a:xfrm>
            <a:off x="533520" y="764280"/>
            <a:ext cx="6704640" cy="3771360"/>
          </a:xfrm>
          <a:prstGeom prst="rect">
            <a:avLst/>
          </a:prstGeom>
          <a:ln w="0">
            <a:noFill/>
          </a:ln>
        </p:spPr>
      </p:sp>
      <p:sp>
        <p:nvSpPr>
          <p:cNvPr id="14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The following are some methods for pooling:</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Max-pooling: It chooses the most significant element from the feature map. The feature map’s significant features are stored in the resulting max-pooled layer. It is the most popular method since it produces the best outcomes.</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Average pooling: It entails calculating the average for each region of the feature map.</a:t>
            </a:r>
            <a:endParaRPr b="0" lang="en-US" sz="2000" spc="-1" strike="noStrike">
              <a:solidFill>
                <a:srgbClr val="000000"/>
              </a:solid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sldImg"/>
          </p:nvPr>
        </p:nvSpPr>
        <p:spPr>
          <a:xfrm>
            <a:off x="533520" y="764280"/>
            <a:ext cx="6704640" cy="3771360"/>
          </a:xfrm>
          <a:prstGeom prst="rect">
            <a:avLst/>
          </a:prstGeom>
          <a:ln w="0">
            <a:noFill/>
          </a:ln>
        </p:spPr>
      </p:sp>
      <p:sp>
        <p:nvSpPr>
          <p:cNvPr id="14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The MNIST database (Modified National Institute of Standards and Technology database[1]) is a large database of handwritten digits that is commonly used for training various image processing systems.[2][3] The database is also widely used for training and testing in the field of machine learning.[4][5] It was created by "re-mixing" the samples from NIST's original datasets</a:t>
            </a:r>
            <a:endParaRPr b="0" lang="en-US" sz="20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sldImg"/>
          </p:nvPr>
        </p:nvSpPr>
        <p:spPr>
          <a:xfrm>
            <a:off x="533520" y="764280"/>
            <a:ext cx="6704640" cy="3771360"/>
          </a:xfrm>
          <a:prstGeom prst="rect">
            <a:avLst/>
          </a:prstGeom>
          <a:ln w="0">
            <a:noFill/>
          </a:ln>
        </p:spPr>
      </p:sp>
      <p:sp>
        <p:nvSpPr>
          <p:cNvPr id="13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The architecture of ConvNet is designed to take advantage of the 2D structure of an input image</a:t>
            </a: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Architecture:</a:t>
            </a:r>
            <a:endParaRPr b="0" lang="en-US" sz="2000" spc="-1" strike="noStrike">
              <a:solidFill>
                <a:srgbClr val="000000"/>
              </a:solidFill>
              <a:latin typeface="Arial"/>
            </a:endParaRPr>
          </a:p>
          <a:p>
            <a:pPr marL="216000" indent="-216000">
              <a:buClr>
                <a:srgbClr val="000000"/>
              </a:buClr>
              <a:buSzPct val="45000"/>
              <a:buFont typeface="Wingdings" charset="2"/>
              <a:buChar char=""/>
            </a:pPr>
            <a:r>
              <a:rPr b="0" lang="en-US" sz="2000" spc="-1" strike="noStrike">
                <a:solidFill>
                  <a:srgbClr val="000000"/>
                </a:solidFill>
                <a:latin typeface="Arial"/>
              </a:rPr>
              <a:t>Convolutional layer</a:t>
            </a:r>
            <a:endParaRPr b="0" lang="en-US" sz="2000" spc="-1" strike="noStrike">
              <a:solidFill>
                <a:srgbClr val="000000"/>
              </a:solidFill>
              <a:latin typeface="Arial"/>
            </a:endParaRPr>
          </a:p>
          <a:p>
            <a:pPr marL="216000" indent="-216000">
              <a:buClr>
                <a:srgbClr val="000000"/>
              </a:buClr>
              <a:buSzPct val="45000"/>
              <a:buFont typeface="Wingdings" charset="2"/>
              <a:buChar char=""/>
            </a:pPr>
            <a:r>
              <a:rPr b="0" lang="en-US" sz="2000" spc="-1" strike="noStrike">
                <a:solidFill>
                  <a:srgbClr val="000000"/>
                </a:solidFill>
                <a:latin typeface="Arial"/>
              </a:rPr>
              <a:t>rectified linear unit (ReLU) activation function</a:t>
            </a:r>
            <a:endParaRPr b="0" lang="en-US" sz="2000" spc="-1" strike="noStrike">
              <a:solidFill>
                <a:srgbClr val="000000"/>
              </a:solidFill>
              <a:latin typeface="Arial"/>
            </a:endParaRPr>
          </a:p>
          <a:p>
            <a:pPr marL="216000" indent="-216000">
              <a:buClr>
                <a:srgbClr val="000000"/>
              </a:buClr>
              <a:buSzPct val="45000"/>
              <a:buFont typeface="Wingdings" charset="2"/>
              <a:buChar char=""/>
            </a:pPr>
            <a:r>
              <a:rPr b="0" lang="en-US" sz="2000" spc="-1" strike="noStrike">
                <a:solidFill>
                  <a:srgbClr val="000000"/>
                </a:solidFill>
                <a:latin typeface="Arial"/>
              </a:rPr>
              <a:t>Pooling Layer</a:t>
            </a:r>
            <a:endParaRPr b="0" lang="en-US" sz="2000" spc="-1" strike="noStrike">
              <a:solidFill>
                <a:srgbClr val="000000"/>
              </a:solidFill>
              <a:latin typeface="Arial"/>
            </a:endParaRPr>
          </a:p>
          <a:p>
            <a:pPr marL="216000" indent="-216000">
              <a:buClr>
                <a:srgbClr val="000000"/>
              </a:buClr>
              <a:buSzPct val="45000"/>
              <a:buFont typeface="Wingdings" charset="2"/>
              <a:buChar char=""/>
            </a:pPr>
            <a:r>
              <a:rPr b="0" lang="en-US" sz="2000" spc="-1" strike="noStrike">
                <a:solidFill>
                  <a:srgbClr val="000000"/>
                </a:solidFill>
                <a:latin typeface="Arial"/>
              </a:rPr>
              <a:t>Flatten Layer</a:t>
            </a:r>
            <a:endParaRPr b="0" lang="en-US" sz="2000" spc="-1" strike="noStrike">
              <a:solidFill>
                <a:srgbClr val="000000"/>
              </a:solidFill>
              <a:latin typeface="Arial"/>
            </a:endParaRPr>
          </a:p>
          <a:p>
            <a:pPr marL="216000" indent="-216000">
              <a:buClr>
                <a:srgbClr val="000000"/>
              </a:buClr>
              <a:buSzPct val="45000"/>
              <a:buFont typeface="Wingdings" charset="2"/>
              <a:buChar char=""/>
            </a:pPr>
            <a:r>
              <a:rPr b="0" lang="en-US" sz="2000" spc="-1" strike="noStrike">
                <a:solidFill>
                  <a:srgbClr val="000000"/>
                </a:solidFill>
                <a:latin typeface="Arial"/>
              </a:rPr>
              <a:t>Fully Connected Layer</a:t>
            </a:r>
            <a:endParaRPr b="0" lang="en-US" sz="20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sldImg"/>
          </p:nvPr>
        </p:nvSpPr>
        <p:spPr>
          <a:xfrm>
            <a:off x="533520" y="764280"/>
            <a:ext cx="6704640" cy="3771360"/>
          </a:xfrm>
          <a:prstGeom prst="rect">
            <a:avLst/>
          </a:prstGeom>
          <a:ln w="0">
            <a:noFill/>
          </a:ln>
        </p:spPr>
      </p:sp>
      <p:sp>
        <p:nvSpPr>
          <p:cNvPr id="13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lnSpc>
                <a:spcPct val="100000"/>
              </a:lnSpc>
              <a:buNone/>
            </a:pPr>
            <a:r>
              <a:rPr b="0" lang="en-US" sz="1800" spc="-1" strike="noStrike">
                <a:solidFill>
                  <a:srgbClr val="000000"/>
                </a:solidFill>
                <a:latin typeface="Arial"/>
              </a:rPr>
              <a:t>Convolution is the process of combining two functions to produce the output of the other function</a:t>
            </a:r>
            <a:endParaRPr b="0" lang="en-US" sz="1800" spc="-1" strike="noStrike">
              <a:solidFill>
                <a:srgbClr val="000000"/>
              </a:solidFill>
              <a:latin typeface="Arial"/>
            </a:endParaRPr>
          </a:p>
          <a:p>
            <a:pPr indent="0">
              <a:lnSpc>
                <a:spcPct val="100000"/>
              </a:lnSpc>
              <a:buNone/>
            </a:pPr>
            <a:endParaRPr b="0" lang="en-US" sz="1800" spc="-1" strike="noStrike">
              <a:solidFill>
                <a:srgbClr val="000000"/>
              </a:solidFill>
              <a:latin typeface="Arial"/>
            </a:endParaRPr>
          </a:p>
          <a:p>
            <a:pPr indent="0">
              <a:lnSpc>
                <a:spcPct val="100000"/>
              </a:lnSpc>
              <a:buNone/>
            </a:pPr>
            <a:r>
              <a:rPr b="0" lang="en-US" sz="1800" spc="-1" strike="noStrike">
                <a:solidFill>
                  <a:srgbClr val="000000"/>
                </a:solidFill>
                <a:latin typeface="Arial"/>
              </a:rPr>
              <a:t>A convolution is a grouping function in mathematics. Convolution occurs in CNNs when two matrices (rectangular arrays of numbers arranged in columns and rows) are combined to generate a third matrix.</a:t>
            </a:r>
            <a:endParaRPr b="0" lang="en-US" sz="18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541AB450-3167-400E-A79A-4D50044FC0B8}"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504000" y="1326600"/>
            <a:ext cx="907164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504000" y="3044160"/>
            <a:ext cx="907164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23C46782-3158-4AA9-A614-2320ED7AD665}"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5"/>
          <p:cNvSpPr>
            <a:spLocks noGrp="1"/>
          </p:cNvSpPr>
          <p:nvPr>
            <p:ph/>
          </p:nvPr>
        </p:nvSpPr>
        <p:spPr>
          <a:xfrm>
            <a:off x="5152680" y="304416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A83EB252-F97A-48B5-A66B-0360C653AE0A}"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504000" y="1326600"/>
            <a:ext cx="292068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3571200" y="1326600"/>
            <a:ext cx="292068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6638040" y="1326600"/>
            <a:ext cx="292068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504000" y="3044160"/>
            <a:ext cx="292068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6"/>
          <p:cNvSpPr>
            <a:spLocks noGrp="1"/>
          </p:cNvSpPr>
          <p:nvPr>
            <p:ph/>
          </p:nvPr>
        </p:nvSpPr>
        <p:spPr>
          <a:xfrm>
            <a:off x="3571200" y="3044160"/>
            <a:ext cx="292068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7"/>
          <p:cNvSpPr>
            <a:spLocks noGrp="1"/>
          </p:cNvSpPr>
          <p:nvPr>
            <p:ph/>
          </p:nvPr>
        </p:nvSpPr>
        <p:spPr>
          <a:xfrm>
            <a:off x="6638040" y="3044160"/>
            <a:ext cx="292068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C3A5B82B-BC7B-47A3-AEAE-798B3D925DFD}"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4134D62-FAFE-4B0D-AC44-71CD6D221B84}"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E193F8B1-69F0-470D-94F1-C675E9B8FECC}"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AA5D365E-4CD7-43ED-9DF3-34FAFEA082D4}"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46BE9893-69E5-40CD-AB9E-A39E4B4330F0}"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164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0C6746C1-FFB2-4A9C-8C13-55150596E811}"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8394DCB-2699-4CFA-9F62-EC42A2679446}"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4"/>
          <p:cNvSpPr>
            <a:spLocks noGrp="1"/>
          </p:cNvSpPr>
          <p:nvPr>
            <p:ph/>
          </p:nvPr>
        </p:nvSpPr>
        <p:spPr>
          <a:xfrm>
            <a:off x="5152680" y="304416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63ABB14-2496-4E5E-A722-5B3B32153079}"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504000" y="3044160"/>
            <a:ext cx="9071640" cy="15681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8952550-7788-4971-B9A4-E43B7F68074D}"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a:t>
            </a:r>
            <a:r>
              <a:rPr b="0" lang="en-US" sz="4400" spc="-1" strike="noStrike">
                <a:solidFill>
                  <a:srgbClr val="000000"/>
                </a:solidFill>
                <a:latin typeface="Arial"/>
              </a:rPr>
              <a:t>to </a:t>
            </a:r>
            <a:r>
              <a:rPr b="0" lang="en-US" sz="4400" spc="-1" strike="noStrike">
                <a:solidFill>
                  <a:srgbClr val="000000"/>
                </a:solidFill>
                <a:latin typeface="Arial"/>
              </a:rPr>
              <a:t>edit </a:t>
            </a:r>
            <a:r>
              <a:rPr b="0" lang="en-US" sz="4400" spc="-1" strike="noStrike">
                <a:solidFill>
                  <a:srgbClr val="000000"/>
                </a:solidFill>
                <a:latin typeface="Arial"/>
              </a:rPr>
              <a:t>the </a:t>
            </a:r>
            <a:r>
              <a:rPr b="0" lang="en-US" sz="4400" spc="-1" strike="noStrike">
                <a:solidFill>
                  <a:srgbClr val="000000"/>
                </a:solidFill>
                <a:latin typeface="Arial"/>
              </a:rPr>
              <a:t>title </a:t>
            </a:r>
            <a:r>
              <a:rPr b="0" lang="en-US" sz="4400" spc="-1" strike="noStrike">
                <a:solidFill>
                  <a:srgbClr val="000000"/>
                </a:solidFill>
                <a:latin typeface="Arial"/>
              </a:rPr>
              <a:t>text </a:t>
            </a:r>
            <a:r>
              <a:rPr b="0" lang="en-US" sz="4400" spc="-1" strike="noStrike">
                <a:solidFill>
                  <a:srgbClr val="000000"/>
                </a:solidFill>
                <a:latin typeface="Arial"/>
              </a:rPr>
              <a:t>form</a:t>
            </a:r>
            <a:r>
              <a:rPr b="0" lang="en-US" sz="4400" spc="-1" strike="noStrike">
                <a:solidFill>
                  <a:srgbClr val="000000"/>
                </a:solidFill>
                <a:latin typeface="Arial"/>
              </a:rPr>
              <a:t>at</a:t>
            </a:r>
            <a:endParaRPr b="0" lang="en-US" sz="4400" spc="-1" strike="noStrike">
              <a:solidFill>
                <a:srgbClr val="000000"/>
              </a:solidFill>
              <a:latin typeface="Arial"/>
            </a:endParaRPr>
          </a:p>
        </p:txBody>
      </p:sp>
      <p:sp>
        <p:nvSpPr>
          <p:cNvPr id="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2" name="PlaceHolder 3"/>
          <p:cNvSpPr>
            <a:spLocks noGrp="1"/>
          </p:cNvSpPr>
          <p:nvPr>
            <p:ph type="dt" idx="1"/>
          </p:nvPr>
        </p:nvSpPr>
        <p:spPr>
          <a:xfrm>
            <a:off x="504000" y="5165280"/>
            <a:ext cx="2348280" cy="39060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 name="PlaceHolder 4"/>
          <p:cNvSpPr>
            <a:spLocks noGrp="1"/>
          </p:cNvSpPr>
          <p:nvPr>
            <p:ph type="ftr" idx="2"/>
          </p:nvPr>
        </p:nvSpPr>
        <p:spPr>
          <a:xfrm>
            <a:off x="3447360" y="5165280"/>
            <a:ext cx="3195000" cy="390600"/>
          </a:xfrm>
          <a:prstGeom prst="rect">
            <a:avLst/>
          </a:prstGeom>
          <a:noFill/>
          <a:ln w="0">
            <a:noFill/>
          </a:ln>
        </p:spPr>
        <p:txBody>
          <a:bodyPr lIns="0" rIns="0" tIns="0" bIns="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 name="PlaceHolder 5"/>
          <p:cNvSpPr>
            <a:spLocks noGrp="1"/>
          </p:cNvSpPr>
          <p:nvPr>
            <p:ph type="sldNum" idx="3"/>
          </p:nvPr>
        </p:nvSpPr>
        <p:spPr>
          <a:xfrm>
            <a:off x="7227360" y="5165280"/>
            <a:ext cx="2348280" cy="39060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fld id="{614FCAC1-8A5F-4A53-B4FB-D3ACC766C088}"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6.gif"/><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hyperlink" Target="https://en.wikipedia.org/wiki/Convolutional_neural_network" TargetMode="External"/><Relationship Id="rId2" Type="http://schemas.openxmlformats.org/officeDocument/2006/relationships/hyperlink" Target="https://en.wikipedia.org/wiki/Feed-forward_neural_network" TargetMode="External"/><Relationship Id="rId3" Type="http://schemas.openxmlformats.org/officeDocument/2006/relationships/hyperlink" Target="https://www.analyticsvidhya.com/blog/2022/03/basics-of-cnn-in-deep-learning/" TargetMode="External"/><Relationship Id="rId4" Type="http://schemas.openxmlformats.org/officeDocument/2006/relationships/hyperlink" Target="https://towardsdatascience.com/intuitively-understanding-convolutions-for-deep-learning-1f6f42faee1" TargetMode="External"/><Relationship Id="rId5" Type="http://schemas.openxmlformats.org/officeDocument/2006/relationships/hyperlink" Target="https://www.youtube.com/watch?v=4RP8trOTK_o" TargetMode="External"/><Relationship Id="rId6" Type="http://schemas.openxmlformats.org/officeDocument/2006/relationships/hyperlink" Target="https://www.nomidl.com/deep-learning/what-is-relu-and-sigmoid-activation-function/" TargetMode="External"/><Relationship Id="rId7" Type="http://schemas.openxmlformats.org/officeDocument/2006/relationships/hyperlink" Target="https://www.superdatascience.com/blogs/convolutional-neural-networks-cnn-step-3-flattening" TargetMode="External"/><Relationship Id="rId8" Type="http://schemas.openxmlformats.org/officeDocument/2006/relationships/hyperlink" Target="https://www.youtube.com/watch?v=zieMzJV4T70" TargetMode="External"/><Relationship Id="rId9" Type="http://schemas.openxmlformats.org/officeDocument/2006/relationships/hyperlink" Target="https://indiantechwarrior.com/fully-connected-layers-in-convolutional-neural-networks/" TargetMode="External"/><Relationship Id="rId10" Type="http://schemas.openxmlformats.org/officeDocument/2006/relationships/hyperlink" Target="https://www.baeldung.com/cs/deep-neural-networks-padding" TargetMode="External"/><Relationship Id="rId11" Type="http://schemas.openxmlformats.org/officeDocument/2006/relationships/hyperlink" Target="https://www.youtube.com/watch?v=9cPMFTwBdM4" TargetMode="External"/><Relationship Id="rId12" Type="http://schemas.openxmlformats.org/officeDocument/2006/relationships/hyperlink" Target="https://www.youtube.com/watch?v=8QfFtUcuYCU" TargetMode="External"/><Relationship Id="rId13" Type="http://schemas.openxmlformats.org/officeDocument/2006/relationships/hyperlink" Target="https://github.com/AhmedIbrahimai/How-Convolutional-Neural-Networks-CNNs-Works" TargetMode="External"/><Relationship Id="rId14"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3.gif"/><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CNN</a:t>
            </a:r>
            <a:endParaRPr b="0" lang="en-US" sz="4400" spc="-1" strike="noStrike">
              <a:solidFill>
                <a:srgbClr val="000000"/>
              </a:solidFill>
              <a:latin typeface="Arial"/>
            </a:endParaRPr>
          </a:p>
        </p:txBody>
      </p:sp>
      <p:sp>
        <p:nvSpPr>
          <p:cNvPr id="48" name="PlaceHolder 2"/>
          <p:cNvSpPr>
            <a:spLocks noGrp="1"/>
          </p:cNvSpPr>
          <p:nvPr>
            <p:ph type="subTitle"/>
          </p:nvPr>
        </p:nvSpPr>
        <p:spPr>
          <a:xfrm>
            <a:off x="504000" y="1326600"/>
            <a:ext cx="9071640" cy="3288240"/>
          </a:xfrm>
          <a:prstGeom prst="rect">
            <a:avLst/>
          </a:prstGeom>
          <a:noFill/>
          <a:ln w="0">
            <a:noFill/>
          </a:ln>
        </p:spPr>
        <p:txBody>
          <a:bodyPr lIns="0" rIns="0" tIns="0" bIns="0" anchor="ctr">
            <a:noAutofit/>
          </a:bodyPr>
          <a:p>
            <a:pPr indent="0" algn="ctr">
              <a:buNone/>
            </a:pPr>
            <a:r>
              <a:rPr b="0" lang="en-US" sz="3200" spc="-1" strike="noStrike">
                <a:solidFill>
                  <a:srgbClr val="000000"/>
                </a:solidFill>
                <a:latin typeface="Arial"/>
              </a:rPr>
              <a:t>Stands for</a:t>
            </a:r>
            <a:br>
              <a:rPr sz="3200"/>
            </a:br>
            <a:r>
              <a:rPr b="0" lang="en-US" sz="3200" spc="-1" strike="noStrike">
                <a:solidFill>
                  <a:srgbClr val="000000"/>
                </a:solidFill>
                <a:latin typeface="Arial"/>
              </a:rPr>
              <a:t>Convolutional Neural Network (ConvNN)</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 name="" descr=""/>
          <p:cNvPicPr/>
          <p:nvPr/>
        </p:nvPicPr>
        <p:blipFill>
          <a:blip r:embed="rId1"/>
          <a:stretch/>
        </p:blipFill>
        <p:spPr>
          <a:xfrm>
            <a:off x="1241640" y="582120"/>
            <a:ext cx="7619760" cy="3809520"/>
          </a:xfrm>
          <a:prstGeom prst="rect">
            <a:avLst/>
          </a:prstGeom>
          <a:ln w="0">
            <a:noFill/>
          </a:ln>
        </p:spPr>
      </p:pic>
      <p:sp>
        <p:nvSpPr>
          <p:cNvPr id="73"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000" spc="-1" strike="noStrike">
                <a:solidFill>
                  <a:srgbClr val="000000"/>
                </a:solidFill>
                <a:latin typeface="Arial"/>
              </a:rPr>
              <a:t>Applying filters</a:t>
            </a:r>
            <a:r>
              <a:rPr b="0" lang="en-US" sz="3200" spc="-1" strike="noStrike">
                <a:solidFill>
                  <a:srgbClr val="000000"/>
                </a:solidFill>
                <a:latin typeface="Arial"/>
              </a:rPr>
              <a:t> </a:t>
            </a:r>
            <a:r>
              <a:rPr b="0" lang="en-US" sz="2200" spc="-1" strike="noStrike">
                <a:solidFill>
                  <a:srgbClr val="000000"/>
                </a:solidFill>
                <a:latin typeface="Arial"/>
              </a:rPr>
              <a:t>Convolutional layer cont..</a:t>
            </a:r>
            <a:endParaRPr b="0" lang="en-US" sz="2200" spc="-1" strike="noStrike">
              <a:solidFill>
                <a:srgbClr val="000000"/>
              </a:solidFill>
              <a:latin typeface="Arial"/>
            </a:endParaRPr>
          </a:p>
        </p:txBody>
      </p:sp>
      <p:sp>
        <p:nvSpPr>
          <p:cNvPr id="74" name=""/>
          <p:cNvSpPr txBox="1"/>
          <p:nvPr/>
        </p:nvSpPr>
        <p:spPr>
          <a:xfrm>
            <a:off x="282240" y="4035600"/>
            <a:ext cx="4064040" cy="1506960"/>
          </a:xfrm>
          <a:prstGeom prst="rect">
            <a:avLst/>
          </a:prstGeom>
          <a:noFill/>
          <a:ln w="0">
            <a:noFill/>
          </a:ln>
        </p:spPr>
        <p:txBody>
          <a:bodyPr lIns="90000" rIns="90000" tIns="45000" bIns="45000" anchor="t">
            <a:noAutofit/>
          </a:bodyPr>
          <a:p>
            <a:r>
              <a:rPr b="0" lang="en-US" sz="2000" spc="-1" strike="noStrike">
                <a:solidFill>
                  <a:srgbClr val="000000"/>
                </a:solidFill>
                <a:latin typeface="Arial"/>
              </a:rPr>
              <a:t>Input Image Size = 5 X 5</a:t>
            </a:r>
            <a:br>
              <a:rPr sz="2000"/>
            </a:br>
            <a:r>
              <a:rPr b="0" lang="en-US" sz="2000" spc="-1" strike="noStrike">
                <a:solidFill>
                  <a:srgbClr val="000000"/>
                </a:solidFill>
                <a:latin typeface="Arial"/>
              </a:rPr>
              <a:t>Filter Size = 3 x 3</a:t>
            </a:r>
            <a:br>
              <a:rPr sz="2000"/>
            </a:br>
            <a:r>
              <a:rPr b="0" lang="en-US" sz="2000" spc="-1" strike="noStrike">
                <a:solidFill>
                  <a:srgbClr val="000000"/>
                </a:solidFill>
                <a:latin typeface="Arial"/>
              </a:rPr>
              <a:t>Stride = 1</a:t>
            </a:r>
            <a:br>
              <a:rPr sz="2000"/>
            </a:br>
            <a:r>
              <a:rPr b="0" lang="en-US" sz="2000" spc="-1" strike="noStrike">
                <a:solidFill>
                  <a:srgbClr val="000000"/>
                </a:solidFill>
                <a:latin typeface="Arial"/>
              </a:rPr>
              <a:t>Padding = 1</a:t>
            </a:r>
            <a:br>
              <a:rPr sz="2000"/>
            </a:br>
            <a:r>
              <a:rPr b="1" lang="en-US" sz="2000" spc="-1" strike="noStrike">
                <a:solidFill>
                  <a:srgbClr val="000000"/>
                </a:solidFill>
                <a:latin typeface="Arial"/>
              </a:rPr>
              <a:t>Feature map size(output) = 5 x 5</a:t>
            </a:r>
            <a:endParaRPr b="0" lang="en-US" sz="2000" spc="-1" strike="noStrike">
              <a:solidFill>
                <a:srgbClr val="000000"/>
              </a:solidFill>
              <a:latin typeface="Arial"/>
            </a:endParaRPr>
          </a:p>
        </p:txBody>
      </p:sp>
      <p:sp>
        <p:nvSpPr>
          <p:cNvPr id="75" name=""/>
          <p:cNvSpPr txBox="1"/>
          <p:nvPr/>
        </p:nvSpPr>
        <p:spPr>
          <a:xfrm>
            <a:off x="6346800" y="3655440"/>
            <a:ext cx="2514600" cy="459360"/>
          </a:xfrm>
          <a:prstGeom prst="rect">
            <a:avLst/>
          </a:prstGeom>
          <a:noFill/>
          <a:ln w="0">
            <a:noFill/>
          </a:ln>
        </p:spPr>
        <p:txBody>
          <a:bodyPr lIns="90000" rIns="90000" tIns="45000" bIns="45000" anchor="t">
            <a:noAutofit/>
          </a:bodyPr>
          <a:p>
            <a:r>
              <a:rPr b="0" lang="en-US" sz="1200" spc="-1" strike="noStrike">
                <a:solidFill>
                  <a:srgbClr val="000000"/>
                </a:solidFill>
                <a:latin typeface="Arial"/>
              </a:rPr>
              <a:t>Image Source: vitalflux.com</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10">
                                  <p:stCondLst>
                                    <p:cond delay="0"/>
                                  </p:stCondLst>
                                  <p:childTnLst>
                                    <p:set>
                                      <p:cBhvr>
                                        <p:cTn id="13" dur="0" fill="hold">
                                          <p:stCondLst>
                                            <p:cond delay="0"/>
                                          </p:stCondLst>
                                        </p:cTn>
                                        <p:tgtEl>
                                          <p:spTgt spid="74">
                                            <p:txEl>
                                              <p:pRg st="0" end="0"/>
                                            </p:txEl>
                                          </p:spTgt>
                                        </p:tgtEl>
                                        <p:attrNameLst>
                                          <p:attrName>style.visibility</p:attrName>
                                        </p:attrNameLst>
                                      </p:cBhvr>
                                      <p:to>
                                        <p:strVal val="visible"/>
                                      </p:to>
                                    </p:set>
                                    <p:animEffect filter="fade" transition="in">
                                      <p:cBhvr additive="repl">
                                        <p:cTn id="14" dur="500"/>
                                        <p:tgtEl>
                                          <p:spTgt spid="74">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ea typeface="Noto Sans CJK SC"/>
              </a:rPr>
              <a:t>Feature map size </a:t>
            </a:r>
            <a:r>
              <a:rPr b="0" lang="en-US" sz="2200" spc="-1" strike="noStrike">
                <a:solidFill>
                  <a:srgbClr val="000000"/>
                </a:solidFill>
                <a:latin typeface="Arial"/>
              </a:rPr>
              <a:t>Convolutional layer cont..</a:t>
            </a:r>
            <a:endParaRPr b="0" lang="en-US" sz="2200" spc="-1" strike="noStrike">
              <a:solidFill>
                <a:srgbClr val="000000"/>
              </a:solidFill>
              <a:latin typeface="Arial"/>
            </a:endParaRPr>
          </a:p>
        </p:txBody>
      </p:sp>
      <p:sp>
        <p:nvSpPr>
          <p:cNvPr id="77"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0">
              <a:spcBef>
                <a:spcPts val="1417"/>
              </a:spcBef>
              <a:buNone/>
            </a:pPr>
            <a:r>
              <a:rPr b="1" lang="en-US" sz="3200" spc="-1" strike="noStrike">
                <a:solidFill>
                  <a:srgbClr val="000000"/>
                </a:solidFill>
                <a:latin typeface="Arial"/>
              </a:rPr>
              <a:t>Depends on:</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Input Image Size n×n</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Filter Size f×f</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Stride s</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Padding p</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ea typeface="Noto Sans CJK SC"/>
              </a:rPr>
              <a:t>Stride </a:t>
            </a:r>
            <a:r>
              <a:rPr b="0" lang="en-US" sz="2200" spc="-1" strike="noStrike">
                <a:solidFill>
                  <a:srgbClr val="000000"/>
                </a:solidFill>
                <a:latin typeface="Arial"/>
              </a:rPr>
              <a:t>Convolutional layer cont..</a:t>
            </a:r>
            <a:endParaRPr b="0" lang="en-US" sz="2200" spc="-1" strike="noStrike">
              <a:solidFill>
                <a:srgbClr val="000000"/>
              </a:solidFill>
              <a:latin typeface="Arial"/>
            </a:endParaRPr>
          </a:p>
        </p:txBody>
      </p:sp>
      <p:sp>
        <p:nvSpPr>
          <p:cNvPr id="79" name="PlaceHolder 2"/>
          <p:cNvSpPr>
            <a:spLocks noGrp="1"/>
          </p:cNvSpPr>
          <p:nvPr>
            <p:ph/>
          </p:nvPr>
        </p:nvSpPr>
        <p:spPr>
          <a:xfrm>
            <a:off x="504000" y="1326600"/>
            <a:ext cx="9071640" cy="9594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1" lang="en-US" sz="3200" spc="-1" strike="noStrike">
                <a:solidFill>
                  <a:srgbClr val="000000"/>
                </a:solidFill>
                <a:latin typeface="Arial"/>
              </a:rPr>
              <a:t>Stride:</a:t>
            </a:r>
            <a:r>
              <a:rPr b="0" lang="en-US" sz="3200" spc="-1" strike="noStrike">
                <a:solidFill>
                  <a:srgbClr val="000000"/>
                </a:solidFill>
                <a:latin typeface="Arial"/>
              </a:rPr>
              <a:t> It denotes how many steps we are moving the filter at each step. [default is 1]</a:t>
            </a:r>
            <a:endParaRPr b="0" lang="en-US" sz="3200" spc="-1" strike="noStrike">
              <a:solidFill>
                <a:srgbClr val="000000"/>
              </a:solidFill>
              <a:latin typeface="Arial"/>
            </a:endParaRPr>
          </a:p>
        </p:txBody>
      </p:sp>
      <p:graphicFrame>
        <p:nvGraphicFramePr>
          <p:cNvPr id="80" name=""/>
          <p:cNvGraphicFramePr/>
          <p:nvPr/>
        </p:nvGraphicFramePr>
        <p:xfrm>
          <a:off x="984960" y="2803320"/>
          <a:ext cx="2635560" cy="2220120"/>
        </p:xfrm>
        <a:graphic>
          <a:graphicData uri="http://schemas.openxmlformats.org/drawingml/2006/table">
            <a:tbl>
              <a:tblPr/>
              <a:tblGrid>
                <a:gridCol w="659160"/>
                <a:gridCol w="659160"/>
                <a:gridCol w="659160"/>
                <a:gridCol w="658440"/>
              </a:tblGrid>
              <a:tr h="555120">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r>
              <a:tr h="555120">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r>
              <a:tr h="555120">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r>
              <a:tr h="555120">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r>
            </a:tbl>
          </a:graphicData>
        </a:graphic>
      </p:graphicFrame>
      <p:graphicFrame>
        <p:nvGraphicFramePr>
          <p:cNvPr id="81" name=""/>
          <p:cNvGraphicFramePr/>
          <p:nvPr/>
        </p:nvGraphicFramePr>
        <p:xfrm>
          <a:off x="1632600" y="2816280"/>
          <a:ext cx="1317960" cy="1109880"/>
        </p:xfrm>
        <a:graphic>
          <a:graphicData uri="http://schemas.openxmlformats.org/drawingml/2006/table">
            <a:tbl>
              <a:tblPr/>
              <a:tblGrid>
                <a:gridCol w="659160"/>
                <a:gridCol w="659160"/>
              </a:tblGrid>
              <a:tr h="555120">
                <a:tc>
                  <a:txBody>
                    <a:bodyPr lIns="36000" rIns="36000" tIns="36000" bIns="36000" anchor="t">
                      <a:noAutofit/>
                    </a:bodyPr>
                    <a:p>
                      <a:endParaRPr b="0" lang="en-US" sz="1800" spc="-1" strike="noStrike">
                        <a:solidFill>
                          <a:srgbClr val="000000"/>
                        </a:solidFill>
                        <a:latin typeface="Arial"/>
                      </a:endParaRPr>
                    </a:p>
                  </a:txBody>
                  <a:tcPr anchor="t" marL="36000" marR="36000">
                    <a:lnL w="10800">
                      <a:solidFill>
                        <a:srgbClr val="000000"/>
                      </a:solidFill>
                      <a:prstDash val="solid"/>
                    </a:lnL>
                    <a:lnR w="10800">
                      <a:solidFill>
                        <a:srgbClr val="000000"/>
                      </a:solidFill>
                      <a:prstDash val="solid"/>
                    </a:lnR>
                    <a:lnT w="10800">
                      <a:solidFill>
                        <a:srgbClr val="000000"/>
                      </a:solidFill>
                      <a:prstDash val="solid"/>
                    </a:lnT>
                    <a:lnB w="10800">
                      <a:solidFill>
                        <a:srgbClr val="000000"/>
                      </a:solidFill>
                      <a:prstDash val="solid"/>
                    </a:lnB>
                    <a:solidFill>
                      <a:srgbClr val="ffff00"/>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10800">
                      <a:solidFill>
                        <a:srgbClr val="000000"/>
                      </a:solidFill>
                      <a:prstDash val="solid"/>
                    </a:lnL>
                    <a:lnR w="10800">
                      <a:solidFill>
                        <a:srgbClr val="000000"/>
                      </a:solidFill>
                      <a:prstDash val="solid"/>
                    </a:lnR>
                    <a:lnT w="10800">
                      <a:solidFill>
                        <a:srgbClr val="000000"/>
                      </a:solidFill>
                      <a:prstDash val="solid"/>
                    </a:lnT>
                    <a:lnB w="10800">
                      <a:solidFill>
                        <a:srgbClr val="000000"/>
                      </a:solidFill>
                      <a:prstDash val="solid"/>
                    </a:lnB>
                    <a:solidFill>
                      <a:srgbClr val="ffff00"/>
                    </a:solidFill>
                  </a:tcPr>
                </a:tc>
              </a:tr>
              <a:tr h="555120">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10800">
                      <a:solidFill>
                        <a:srgbClr val="000000"/>
                      </a:solidFill>
                      <a:prstDash val="solid"/>
                    </a:lnL>
                    <a:lnR w="10800">
                      <a:solidFill>
                        <a:srgbClr val="000000"/>
                      </a:solidFill>
                      <a:prstDash val="solid"/>
                    </a:lnR>
                    <a:lnT w="10800">
                      <a:solidFill>
                        <a:srgbClr val="000000"/>
                      </a:solidFill>
                      <a:prstDash val="solid"/>
                    </a:lnT>
                    <a:lnB w="10800">
                      <a:solidFill>
                        <a:srgbClr val="000000"/>
                      </a:solidFill>
                      <a:prstDash val="solid"/>
                    </a:lnB>
                    <a:solidFill>
                      <a:srgbClr val="ffff00"/>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10800">
                      <a:solidFill>
                        <a:srgbClr val="000000"/>
                      </a:solidFill>
                      <a:prstDash val="solid"/>
                    </a:lnL>
                    <a:lnR w="10800">
                      <a:solidFill>
                        <a:srgbClr val="000000"/>
                      </a:solidFill>
                      <a:prstDash val="solid"/>
                    </a:lnR>
                    <a:lnT w="10800">
                      <a:solidFill>
                        <a:srgbClr val="000000"/>
                      </a:solidFill>
                      <a:prstDash val="solid"/>
                    </a:lnT>
                    <a:lnB w="10800">
                      <a:solidFill>
                        <a:srgbClr val="000000"/>
                      </a:solidFill>
                      <a:prstDash val="solid"/>
                    </a:lnB>
                    <a:solidFill>
                      <a:srgbClr val="ffff00"/>
                    </a:solidFill>
                  </a:tcPr>
                </a:tc>
              </a:tr>
            </a:tbl>
          </a:graphicData>
        </a:graphic>
      </p:graphicFrame>
      <p:sp>
        <p:nvSpPr>
          <p:cNvPr id="82" name=""/>
          <p:cNvSpPr/>
          <p:nvPr/>
        </p:nvSpPr>
        <p:spPr>
          <a:xfrm>
            <a:off x="1155600" y="2431080"/>
            <a:ext cx="914400" cy="457200"/>
          </a:xfrm>
          <a:custGeom>
            <a:avLst/>
            <a:gdLst>
              <a:gd name="textAreaLeft" fmla="*/ 0 w 914400"/>
              <a:gd name="textAreaRight" fmla="*/ 914760 w 914400"/>
              <a:gd name="textAreaTop" fmla="*/ 0 h 457200"/>
              <a:gd name="textAreaBottom" fmla="*/ 457560 h 457200"/>
            </a:gdLst>
            <a:ahLst/>
            <a:rect l="textAreaLeft" t="textAreaTop" r="textAreaRight" b="textAreaBottom"/>
            <a:pathLst>
              <a:path w="21600" h="21600">
                <a:moveTo>
                  <a:pt x="5300" y="10800"/>
                </a:moveTo>
                <a:arcTo wR="-5500" hR="-5500" stAng="-10800000" swAng="-10800000"/>
                <a:lnTo>
                  <a:pt x="0" y="10800"/>
                </a:lnTo>
                <a:arcTo wR="10800" hR="10800" stAng="10800000" swAng="10800000"/>
                <a:lnTo>
                  <a:pt x="24300" y="10800"/>
                </a:lnTo>
                <a:lnTo>
                  <a:pt x="18950" y="16150"/>
                </a:lnTo>
                <a:lnTo>
                  <a:pt x="13600" y="10800"/>
                </a:lnTo>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graphicFrame>
        <p:nvGraphicFramePr>
          <p:cNvPr id="83" name=""/>
          <p:cNvGraphicFramePr/>
          <p:nvPr/>
        </p:nvGraphicFramePr>
        <p:xfrm>
          <a:off x="5953320" y="2806920"/>
          <a:ext cx="2635560" cy="2220120"/>
        </p:xfrm>
        <a:graphic>
          <a:graphicData uri="http://schemas.openxmlformats.org/drawingml/2006/table">
            <a:tbl>
              <a:tblPr/>
              <a:tblGrid>
                <a:gridCol w="659160"/>
                <a:gridCol w="659160"/>
                <a:gridCol w="659160"/>
                <a:gridCol w="658440"/>
              </a:tblGrid>
              <a:tr h="555120">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r>
              <a:tr h="555120">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r>
              <a:tr h="555120">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r>
              <a:tr h="555120">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3465a4"/>
                    </a:solidFill>
                  </a:tcPr>
                </a:tc>
              </a:tr>
            </a:tbl>
          </a:graphicData>
        </a:graphic>
      </p:graphicFrame>
      <p:graphicFrame>
        <p:nvGraphicFramePr>
          <p:cNvPr id="84" name=""/>
          <p:cNvGraphicFramePr/>
          <p:nvPr/>
        </p:nvGraphicFramePr>
        <p:xfrm>
          <a:off x="7284960" y="2819880"/>
          <a:ext cx="1317960" cy="1109880"/>
        </p:xfrm>
        <a:graphic>
          <a:graphicData uri="http://schemas.openxmlformats.org/drawingml/2006/table">
            <a:tbl>
              <a:tblPr/>
              <a:tblGrid>
                <a:gridCol w="659160"/>
                <a:gridCol w="659160"/>
              </a:tblGrid>
              <a:tr h="555120">
                <a:tc>
                  <a:txBody>
                    <a:bodyPr lIns="36000" rIns="36000" tIns="36000" bIns="36000" anchor="t">
                      <a:noAutofit/>
                    </a:bodyPr>
                    <a:p>
                      <a:endParaRPr b="0" lang="en-US" sz="1800" spc="-1" strike="noStrike">
                        <a:solidFill>
                          <a:srgbClr val="000000"/>
                        </a:solidFill>
                        <a:latin typeface="Arial"/>
                      </a:endParaRPr>
                    </a:p>
                  </a:txBody>
                  <a:tcPr anchor="t" marL="36000" marR="36000">
                    <a:lnL w="10800">
                      <a:solidFill>
                        <a:srgbClr val="000000"/>
                      </a:solidFill>
                      <a:prstDash val="solid"/>
                    </a:lnL>
                    <a:lnR w="10800">
                      <a:solidFill>
                        <a:srgbClr val="000000"/>
                      </a:solidFill>
                      <a:prstDash val="solid"/>
                    </a:lnR>
                    <a:lnT w="10800">
                      <a:solidFill>
                        <a:srgbClr val="000000"/>
                      </a:solidFill>
                      <a:prstDash val="solid"/>
                    </a:lnT>
                    <a:lnB w="10800">
                      <a:solidFill>
                        <a:srgbClr val="000000"/>
                      </a:solidFill>
                      <a:prstDash val="solid"/>
                    </a:lnB>
                    <a:solidFill>
                      <a:srgbClr val="ffff00"/>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10800">
                      <a:solidFill>
                        <a:srgbClr val="000000"/>
                      </a:solidFill>
                      <a:prstDash val="solid"/>
                    </a:lnL>
                    <a:lnR w="10800">
                      <a:solidFill>
                        <a:srgbClr val="000000"/>
                      </a:solidFill>
                      <a:prstDash val="solid"/>
                    </a:lnR>
                    <a:lnT w="10800">
                      <a:solidFill>
                        <a:srgbClr val="000000"/>
                      </a:solidFill>
                      <a:prstDash val="solid"/>
                    </a:lnT>
                    <a:lnB w="10800">
                      <a:solidFill>
                        <a:srgbClr val="000000"/>
                      </a:solidFill>
                      <a:prstDash val="solid"/>
                    </a:lnB>
                    <a:solidFill>
                      <a:srgbClr val="ffff00"/>
                    </a:solidFill>
                  </a:tcPr>
                </a:tc>
              </a:tr>
              <a:tr h="555120">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10800">
                      <a:solidFill>
                        <a:srgbClr val="000000"/>
                      </a:solidFill>
                      <a:prstDash val="solid"/>
                    </a:lnL>
                    <a:lnR w="10800">
                      <a:solidFill>
                        <a:srgbClr val="000000"/>
                      </a:solidFill>
                      <a:prstDash val="solid"/>
                    </a:lnR>
                    <a:lnT w="10800">
                      <a:solidFill>
                        <a:srgbClr val="000000"/>
                      </a:solidFill>
                      <a:prstDash val="solid"/>
                    </a:lnT>
                    <a:lnB w="10800">
                      <a:solidFill>
                        <a:srgbClr val="000000"/>
                      </a:solidFill>
                      <a:prstDash val="solid"/>
                    </a:lnB>
                    <a:solidFill>
                      <a:srgbClr val="ffff00"/>
                    </a:solidFill>
                  </a:tcPr>
                </a:tc>
                <a:tc>
                  <a:txBody>
                    <a:bodyPr lIns="36000" rIns="36000" tIns="36000" bIns="36000" anchor="t">
                      <a:noAutofit/>
                    </a:bodyPr>
                    <a:p>
                      <a:pPr algn="ctr"/>
                      <a:endParaRPr b="0" lang="en-US" sz="1800" spc="-1" strike="noStrike">
                        <a:solidFill>
                          <a:srgbClr val="000000"/>
                        </a:solidFill>
                        <a:latin typeface="Arial"/>
                      </a:endParaRPr>
                    </a:p>
                  </a:txBody>
                  <a:tcPr anchor="t" marL="36000" marR="36000">
                    <a:lnL w="10800">
                      <a:solidFill>
                        <a:srgbClr val="000000"/>
                      </a:solidFill>
                      <a:prstDash val="solid"/>
                    </a:lnL>
                    <a:lnR w="10800">
                      <a:solidFill>
                        <a:srgbClr val="000000"/>
                      </a:solidFill>
                      <a:prstDash val="solid"/>
                    </a:lnR>
                    <a:lnT w="10800">
                      <a:solidFill>
                        <a:srgbClr val="000000"/>
                      </a:solidFill>
                      <a:prstDash val="solid"/>
                    </a:lnT>
                    <a:lnB w="10800">
                      <a:solidFill>
                        <a:srgbClr val="000000"/>
                      </a:solidFill>
                      <a:prstDash val="solid"/>
                    </a:lnB>
                    <a:solidFill>
                      <a:srgbClr val="ffff00"/>
                    </a:solidFill>
                  </a:tcPr>
                </a:tc>
              </a:tr>
            </a:tbl>
          </a:graphicData>
        </a:graphic>
      </p:graphicFrame>
      <p:sp>
        <p:nvSpPr>
          <p:cNvPr id="85" name=""/>
          <p:cNvSpPr/>
          <p:nvPr/>
        </p:nvSpPr>
        <p:spPr>
          <a:xfrm>
            <a:off x="6123960" y="2362680"/>
            <a:ext cx="1648440" cy="457200"/>
          </a:xfrm>
          <a:custGeom>
            <a:avLst/>
            <a:gdLst>
              <a:gd name="textAreaLeft" fmla="*/ 0 w 1648440"/>
              <a:gd name="textAreaRight" fmla="*/ 1648800 w 1648440"/>
              <a:gd name="textAreaTop" fmla="*/ 0 h 457200"/>
              <a:gd name="textAreaBottom" fmla="*/ 457560 h 457200"/>
            </a:gdLst>
            <a:ahLst/>
            <a:rect l="textAreaLeft" t="textAreaTop" r="textAreaRight" b="textAreaBottom"/>
            <a:pathLst>
              <a:path w="21600" h="21600">
                <a:moveTo>
                  <a:pt x="5300" y="10800"/>
                </a:moveTo>
                <a:arcTo wR="-5500" hR="-5500" stAng="-10800000" swAng="-10800000"/>
                <a:lnTo>
                  <a:pt x="0" y="10800"/>
                </a:lnTo>
                <a:arcTo wR="10800" hR="10800" stAng="10800000" swAng="10800000"/>
                <a:lnTo>
                  <a:pt x="24300" y="10800"/>
                </a:lnTo>
                <a:lnTo>
                  <a:pt x="18950" y="16150"/>
                </a:lnTo>
                <a:lnTo>
                  <a:pt x="13600" y="10800"/>
                </a:lnTo>
                <a:close/>
              </a:path>
            </a:pathLst>
          </a:cu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86" name=""/>
          <p:cNvSpPr txBox="1"/>
          <p:nvPr/>
        </p:nvSpPr>
        <p:spPr>
          <a:xfrm>
            <a:off x="1806480" y="5140080"/>
            <a:ext cx="116532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Stride = 1</a:t>
            </a:r>
            <a:endParaRPr b="0" lang="en-US" sz="1800" spc="-1" strike="noStrike">
              <a:solidFill>
                <a:srgbClr val="000000"/>
              </a:solidFill>
              <a:latin typeface="Arial"/>
            </a:endParaRPr>
          </a:p>
        </p:txBody>
      </p:sp>
      <p:sp>
        <p:nvSpPr>
          <p:cNvPr id="87" name=""/>
          <p:cNvSpPr txBox="1"/>
          <p:nvPr/>
        </p:nvSpPr>
        <p:spPr>
          <a:xfrm>
            <a:off x="6630840" y="5140080"/>
            <a:ext cx="116532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Stride =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ea typeface="Noto Sans CJK SC"/>
              </a:rPr>
              <a:t>Padding </a:t>
            </a:r>
            <a:r>
              <a:rPr b="0" lang="en-US" sz="2200" spc="-1" strike="noStrike">
                <a:solidFill>
                  <a:srgbClr val="000000"/>
                </a:solidFill>
                <a:latin typeface="Arial"/>
              </a:rPr>
              <a:t>Convolutional layer cont..</a:t>
            </a:r>
            <a:endParaRPr b="0" lang="en-US" sz="2200" spc="-1" strike="noStrike">
              <a:solidFill>
                <a:srgbClr val="000000"/>
              </a:solidFill>
              <a:latin typeface="Arial"/>
            </a:endParaRPr>
          </a:p>
        </p:txBody>
      </p:sp>
      <p:sp>
        <p:nvSpPr>
          <p:cNvPr id="89" name="PlaceHolder 2"/>
          <p:cNvSpPr>
            <a:spLocks noGrp="1"/>
          </p:cNvSpPr>
          <p:nvPr>
            <p:ph/>
          </p:nvPr>
        </p:nvSpPr>
        <p:spPr>
          <a:xfrm>
            <a:off x="504000" y="1326600"/>
            <a:ext cx="9071640" cy="11880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Padding is a process of adding (row or column) to the input at each side</a:t>
            </a:r>
            <a:endParaRPr b="0" lang="en-US" sz="3200" spc="-1" strike="noStrike">
              <a:solidFill>
                <a:srgbClr val="000000"/>
              </a:solidFill>
              <a:latin typeface="Arial"/>
            </a:endParaRPr>
          </a:p>
        </p:txBody>
      </p:sp>
      <p:graphicFrame>
        <p:nvGraphicFramePr>
          <p:cNvPr id="90" name=""/>
          <p:cNvGraphicFramePr/>
          <p:nvPr/>
        </p:nvGraphicFramePr>
        <p:xfrm>
          <a:off x="1595520" y="3393720"/>
          <a:ext cx="917280" cy="912600"/>
        </p:xfrm>
        <a:graphic>
          <a:graphicData uri="http://schemas.openxmlformats.org/drawingml/2006/table">
            <a:tbl>
              <a:tblPr/>
              <a:tblGrid>
                <a:gridCol w="459000"/>
                <a:gridCol w="458640"/>
              </a:tblGrid>
              <a:tr h="456480">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r>
              <a:tr h="456480">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r>
            </a:tbl>
          </a:graphicData>
        </a:graphic>
      </p:graphicFrame>
      <p:graphicFrame>
        <p:nvGraphicFramePr>
          <p:cNvPr id="91" name=""/>
          <p:cNvGraphicFramePr/>
          <p:nvPr/>
        </p:nvGraphicFramePr>
        <p:xfrm>
          <a:off x="3600720" y="2866320"/>
          <a:ext cx="1846440" cy="1767960"/>
        </p:xfrm>
        <a:graphic>
          <a:graphicData uri="http://schemas.openxmlformats.org/drawingml/2006/table">
            <a:tbl>
              <a:tblPr/>
              <a:tblGrid>
                <a:gridCol w="462240"/>
                <a:gridCol w="462240"/>
                <a:gridCol w="462240"/>
                <a:gridCol w="460080"/>
              </a:tblGrid>
              <a:tr h="444600">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4460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4460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3452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bl>
          </a:graphicData>
        </a:graphic>
      </p:graphicFrame>
      <p:graphicFrame>
        <p:nvGraphicFramePr>
          <p:cNvPr id="92" name=""/>
          <p:cNvGraphicFramePr/>
          <p:nvPr/>
        </p:nvGraphicFramePr>
        <p:xfrm>
          <a:off x="5982840" y="2314080"/>
          <a:ext cx="2746080" cy="2765880"/>
        </p:xfrm>
        <a:graphic>
          <a:graphicData uri="http://schemas.openxmlformats.org/drawingml/2006/table">
            <a:tbl>
              <a:tblPr/>
              <a:tblGrid>
                <a:gridCol w="457920"/>
                <a:gridCol w="457920"/>
                <a:gridCol w="457920"/>
                <a:gridCol w="457920"/>
                <a:gridCol w="457920"/>
                <a:gridCol w="456840"/>
              </a:tblGrid>
              <a:tr h="461160">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6116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6116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6116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6116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6044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bl>
          </a:graphicData>
        </a:graphic>
      </p:graphicFrame>
      <p:sp>
        <p:nvSpPr>
          <p:cNvPr id="93" name=""/>
          <p:cNvSpPr txBox="1"/>
          <p:nvPr/>
        </p:nvSpPr>
        <p:spPr>
          <a:xfrm>
            <a:off x="1371600" y="4454280"/>
            <a:ext cx="140436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Padding = 0</a:t>
            </a:r>
            <a:endParaRPr b="0" lang="en-US" sz="1800" spc="-1" strike="noStrike">
              <a:solidFill>
                <a:srgbClr val="000000"/>
              </a:solidFill>
              <a:latin typeface="Arial"/>
            </a:endParaRPr>
          </a:p>
        </p:txBody>
      </p:sp>
      <p:sp>
        <p:nvSpPr>
          <p:cNvPr id="94" name=""/>
          <p:cNvSpPr txBox="1"/>
          <p:nvPr/>
        </p:nvSpPr>
        <p:spPr>
          <a:xfrm>
            <a:off x="3657600" y="4800600"/>
            <a:ext cx="140436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Padding = 1</a:t>
            </a:r>
            <a:endParaRPr b="0" lang="en-US" sz="1800" spc="-1" strike="noStrike">
              <a:solidFill>
                <a:srgbClr val="000000"/>
              </a:solidFill>
              <a:latin typeface="Arial"/>
            </a:endParaRPr>
          </a:p>
        </p:txBody>
      </p:sp>
      <p:sp>
        <p:nvSpPr>
          <p:cNvPr id="95" name=""/>
          <p:cNvSpPr txBox="1"/>
          <p:nvPr/>
        </p:nvSpPr>
        <p:spPr>
          <a:xfrm>
            <a:off x="6580800" y="5149800"/>
            <a:ext cx="140436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Padding =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ea typeface="Noto Sans CJK SC"/>
              </a:rPr>
              <a:t>Padding Types </a:t>
            </a:r>
            <a:r>
              <a:rPr b="0" lang="en-US" sz="2200" spc="-1" strike="noStrike">
                <a:solidFill>
                  <a:srgbClr val="000000"/>
                </a:solidFill>
                <a:latin typeface="Arial"/>
              </a:rPr>
              <a:t>Convolutional layer cont..</a:t>
            </a:r>
            <a:endParaRPr b="0" lang="en-US" sz="2200" spc="-1" strike="noStrike">
              <a:solidFill>
                <a:srgbClr val="000000"/>
              </a:solidFill>
              <a:latin typeface="Arial"/>
            </a:endParaRPr>
          </a:p>
        </p:txBody>
      </p:sp>
      <p:graphicFrame>
        <p:nvGraphicFramePr>
          <p:cNvPr id="97" name=""/>
          <p:cNvGraphicFramePr/>
          <p:nvPr/>
        </p:nvGraphicFramePr>
        <p:xfrm>
          <a:off x="3359520" y="2961720"/>
          <a:ext cx="917280" cy="912600"/>
        </p:xfrm>
        <a:graphic>
          <a:graphicData uri="http://schemas.openxmlformats.org/drawingml/2006/table">
            <a:tbl>
              <a:tblPr/>
              <a:tblGrid>
                <a:gridCol w="459000"/>
                <a:gridCol w="458640"/>
              </a:tblGrid>
              <a:tr h="456480">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r>
              <a:tr h="456480">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t">
                      <a:noAutofit/>
                    </a:bodyPr>
                    <a:p>
                      <a:endParaRPr b="0" lang="en-US" sz="18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r>
            </a:tbl>
          </a:graphicData>
        </a:graphic>
      </p:graphicFrame>
      <p:graphicFrame>
        <p:nvGraphicFramePr>
          <p:cNvPr id="98" name=""/>
          <p:cNvGraphicFramePr/>
          <p:nvPr/>
        </p:nvGraphicFramePr>
        <p:xfrm>
          <a:off x="5364720" y="2434320"/>
          <a:ext cx="1846440" cy="1767960"/>
        </p:xfrm>
        <a:graphic>
          <a:graphicData uri="http://schemas.openxmlformats.org/drawingml/2006/table">
            <a:tbl>
              <a:tblPr/>
              <a:tblGrid>
                <a:gridCol w="462240"/>
                <a:gridCol w="462240"/>
                <a:gridCol w="462240"/>
                <a:gridCol w="460080"/>
              </a:tblGrid>
              <a:tr h="444600">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4460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4460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bf0041"/>
                    </a:solid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34520">
                <a:tc>
                  <a:txBody>
                    <a:bodyPr lIns="36000" rIns="36000" tIns="36000" bIns="36000" anchor="ctr">
                      <a:noAutofit/>
                    </a:bodyPr>
                    <a:p>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ctr">
                      <a:noAutofit/>
                    </a:bodyPr>
                    <a:p>
                      <a:pPr algn="ctr"/>
                      <a:endParaRPr b="0" lang="en-US" sz="1800" spc="-1" strike="noStrike">
                        <a:solidFill>
                          <a:srgbClr val="000000"/>
                        </a:solidFill>
                        <a:latin typeface="Arial"/>
                      </a:endParaRPr>
                    </a:p>
                  </a:txBody>
                  <a:tcPr anchor="ct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bl>
          </a:graphicData>
        </a:graphic>
      </p:graphicFrame>
      <p:sp>
        <p:nvSpPr>
          <p:cNvPr id="99" name=""/>
          <p:cNvSpPr txBox="1"/>
          <p:nvPr/>
        </p:nvSpPr>
        <p:spPr>
          <a:xfrm>
            <a:off x="3135600" y="4022280"/>
            <a:ext cx="140436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Padding = 0</a:t>
            </a:r>
            <a:endParaRPr b="0" lang="en-US" sz="1800" spc="-1" strike="noStrike">
              <a:solidFill>
                <a:srgbClr val="000000"/>
              </a:solidFill>
              <a:latin typeface="Arial"/>
            </a:endParaRPr>
          </a:p>
        </p:txBody>
      </p:sp>
      <p:sp>
        <p:nvSpPr>
          <p:cNvPr id="100" name=""/>
          <p:cNvSpPr txBox="1"/>
          <p:nvPr/>
        </p:nvSpPr>
        <p:spPr>
          <a:xfrm>
            <a:off x="5421600" y="4368600"/>
            <a:ext cx="140436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Padding = 1</a:t>
            </a:r>
            <a:endParaRPr b="0" lang="en-US" sz="1800" spc="-1" strike="noStrike">
              <a:solidFill>
                <a:srgbClr val="000000"/>
              </a:solidFill>
              <a:latin typeface="Arial"/>
            </a:endParaRPr>
          </a:p>
        </p:txBody>
      </p:sp>
      <p:sp>
        <p:nvSpPr>
          <p:cNvPr id="101" name=""/>
          <p:cNvSpPr txBox="1"/>
          <p:nvPr/>
        </p:nvSpPr>
        <p:spPr>
          <a:xfrm>
            <a:off x="2937960" y="2193480"/>
            <a:ext cx="1683360" cy="346320"/>
          </a:xfrm>
          <a:prstGeom prst="rect">
            <a:avLst/>
          </a:prstGeom>
          <a:noFill/>
          <a:ln w="0">
            <a:noFill/>
          </a:ln>
        </p:spPr>
        <p:txBody>
          <a:bodyPr lIns="90000" rIns="90000" tIns="45000" bIns="45000" anchor="t">
            <a:noAutofit/>
          </a:bodyPr>
          <a:p>
            <a:r>
              <a:rPr b="1" lang="en-US" sz="1800" spc="-1" strike="noStrike">
                <a:solidFill>
                  <a:srgbClr val="000000"/>
                </a:solidFill>
                <a:latin typeface="Arial"/>
              </a:rPr>
              <a:t>Valid Padding</a:t>
            </a:r>
            <a:endParaRPr b="0" lang="en-US" sz="1800" spc="-1" strike="noStrike">
              <a:solidFill>
                <a:srgbClr val="000000"/>
              </a:solidFill>
              <a:latin typeface="Arial"/>
            </a:endParaRPr>
          </a:p>
        </p:txBody>
      </p:sp>
      <p:sp>
        <p:nvSpPr>
          <p:cNvPr id="102" name=""/>
          <p:cNvSpPr txBox="1"/>
          <p:nvPr/>
        </p:nvSpPr>
        <p:spPr>
          <a:xfrm>
            <a:off x="5421600" y="1736280"/>
            <a:ext cx="1756440" cy="346320"/>
          </a:xfrm>
          <a:prstGeom prst="rect">
            <a:avLst/>
          </a:prstGeom>
          <a:noFill/>
          <a:ln w="0">
            <a:noFill/>
          </a:ln>
        </p:spPr>
        <p:txBody>
          <a:bodyPr lIns="90000" rIns="90000" tIns="45000" bIns="45000" anchor="t">
            <a:noAutofit/>
          </a:bodyPr>
          <a:p>
            <a:r>
              <a:rPr b="1" lang="en-US" sz="1800" spc="-1" strike="noStrike">
                <a:solidFill>
                  <a:srgbClr val="000000"/>
                </a:solidFill>
                <a:latin typeface="Arial"/>
              </a:rPr>
              <a:t>Same Padding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ea typeface="Noto Sans CJK SC"/>
              </a:rPr>
              <a:t>Calculate Padding </a:t>
            </a:r>
            <a:r>
              <a:rPr b="0" lang="en-US" sz="2200" spc="-1" strike="noStrike">
                <a:solidFill>
                  <a:srgbClr val="000000"/>
                </a:solidFill>
                <a:latin typeface="Arial"/>
              </a:rPr>
              <a:t>Convolutional layer cont..</a:t>
            </a:r>
            <a:endParaRPr b="0" lang="en-US" sz="2200" spc="-1" strike="noStrike">
              <a:solidFill>
                <a:srgbClr val="000000"/>
              </a:solidFill>
              <a:latin typeface="Arial"/>
            </a:endParaRPr>
          </a:p>
        </p:txBody>
      </p:sp>
      <mc:AlternateContent>
        <mc:Choice xmlns:a14="http://schemas.microsoft.com/office/drawing/2010/main" Requires="a14">
          <p:sp>
            <p:nvSpPr>
              <p:cNvPr id="104" name=""/>
              <p:cNvSpPr txBox="1"/>
              <p:nvPr/>
            </p:nvSpPr>
            <p:spPr>
              <a:xfrm>
                <a:off x="2743200" y="1749600"/>
                <a:ext cx="4356360" cy="719280"/>
              </a:xfrm>
              <a:prstGeom prst="rect">
                <a:avLst/>
              </a:prstGeom>
            </p:spPr>
            <p:txBody>
              <a:bodyPr/>
              <a:p>
                <a14:m>
                  <m:oMath xmlns:m="http://schemas.openxmlformats.org/officeDocument/2006/math">
                    <m:r>
                      <m:t xml:space="preserve">p</m:t>
                    </m:r>
                    <m:r>
                      <m:t xml:space="preserve">=</m:t>
                    </m:r>
                    <m:f>
                      <m:num>
                        <m:r>
                          <m:t xml:space="preserve">n</m:t>
                        </m:r>
                        <m:r>
                          <m:t xml:space="preserve">∗</m:t>
                        </m:r>
                        <m:r>
                          <m:t xml:space="preserve">s</m:t>
                        </m:r>
                        <m:r>
                          <m:t xml:space="preserve">−</m:t>
                        </m:r>
                        <m:r>
                          <m:t xml:space="preserve">n</m:t>
                        </m:r>
                        <m:r>
                          <m:t xml:space="preserve">+</m:t>
                        </m:r>
                        <m:r>
                          <m:t xml:space="preserve">f</m:t>
                        </m:r>
                        <m:r>
                          <m:t xml:space="preserve">−</m:t>
                        </m:r>
                        <m:r>
                          <m:t xml:space="preserve">s</m:t>
                        </m:r>
                      </m:num>
                      <m:den>
                        <m:r>
                          <m:t xml:space="preserve">2</m:t>
                        </m:r>
                      </m:den>
                    </m:f>
                  </m:oMath>
                </a14:m>
              </a:p>
            </p:txBody>
          </p:sp>
        </mc:Choice>
        <mc:Fallback/>
      </mc:AlternateContent>
      <mc:AlternateContent>
        <mc:Choice xmlns:a14="http://schemas.microsoft.com/office/drawing/2010/main" Requires="a14">
          <p:sp>
            <p:nvSpPr>
              <p:cNvPr id="105" name=""/>
              <p:cNvSpPr txBox="1"/>
              <p:nvPr/>
            </p:nvSpPr>
            <p:spPr>
              <a:xfrm>
                <a:off x="2971800" y="3200400"/>
                <a:ext cx="4229640" cy="719280"/>
              </a:xfrm>
              <a:prstGeom prst="rect">
                <a:avLst/>
              </a:prstGeom>
            </p:spPr>
            <p:txBody>
              <a:bodyPr/>
              <a:p>
                <a14:m>
                  <m:oMath xmlns:m="http://schemas.openxmlformats.org/officeDocument/2006/math">
                    <m:r>
                      <m:t xml:space="preserve">let</m:t>
                    </m:r>
                    <m:r>
                      <m:t xml:space="preserve">s</m:t>
                    </m:r>
                    <m:r>
                      <m:t xml:space="preserve">=</m:t>
                    </m:r>
                    <m:r>
                      <m:t xml:space="preserve">1</m:t>
                    </m:r>
                    <m:r>
                      <m:t xml:space="preserve">,</m:t>
                    </m:r>
                    <m:r>
                      <m:t xml:space="preserve">p</m:t>
                    </m:r>
                    <m:r>
                      <m:t xml:space="preserve">=</m:t>
                    </m:r>
                    <m:f>
                      <m:num>
                        <m:r>
                          <m:t xml:space="preserve">f</m:t>
                        </m:r>
                        <m:r>
                          <m:t xml:space="preserve">−</m:t>
                        </m:r>
                        <m:r>
                          <m:t xml:space="preserve">1</m:t>
                        </m:r>
                      </m:num>
                      <m:den>
                        <m:r>
                          <m:t xml:space="preserve">2</m:t>
                        </m:r>
                      </m:den>
                    </m:f>
                  </m:oMath>
                </a14:m>
              </a:p>
            </p:txBody>
          </p:sp>
        </mc:Choice>
        <mc:Fallback/>
      </mc:AlternateContent>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Calculate the feature map size</a:t>
            </a:r>
            <a:endParaRPr b="0" lang="en-US" sz="4400" spc="-1" strike="noStrike">
              <a:solidFill>
                <a:srgbClr val="000000"/>
              </a:solidFill>
              <a:latin typeface="Arial"/>
            </a:endParaRPr>
          </a:p>
        </p:txBody>
      </p:sp>
      <mc:AlternateContent>
        <mc:Choice xmlns:a14="http://schemas.microsoft.com/office/drawing/2010/main" Requires="a14">
          <p:sp>
            <p:nvSpPr>
              <p:cNvPr id="107" name=""/>
              <p:cNvSpPr txBox="1"/>
              <p:nvPr/>
            </p:nvSpPr>
            <p:spPr>
              <a:xfrm>
                <a:off x="606240" y="2267280"/>
                <a:ext cx="8739000" cy="962640"/>
              </a:xfrm>
              <a:prstGeom prst="rect">
                <a:avLst/>
              </a:prstGeom>
            </p:spPr>
            <p:txBody>
              <a:bodyPr/>
              <a:p>
                <a14:m>
                  <m:oMath xmlns:m="http://schemas.openxmlformats.org/officeDocument/2006/math">
                    <m:r>
                      <m:t xml:space="preserve">feature</m:t>
                    </m:r>
                    <m:r>
                      <m:t xml:space="preserve">map</m:t>
                    </m:r>
                    <m:r>
                      <m:t xml:space="preserve">=</m:t>
                    </m:r>
                    <m:f>
                      <m:num>
                        <m:r>
                          <m:t xml:space="preserve">n</m:t>
                        </m:r>
                        <m:r>
                          <m:t xml:space="preserve">−</m:t>
                        </m:r>
                        <m:r>
                          <m:t xml:space="preserve">f</m:t>
                        </m:r>
                        <m:r>
                          <m:t xml:space="preserve">+</m:t>
                        </m:r>
                        <m:r>
                          <m:t xml:space="preserve">2</m:t>
                        </m:r>
                        <m:r>
                          <m:t xml:space="preserve">p</m:t>
                        </m:r>
                      </m:num>
                      <m:den>
                        <m:r>
                          <m:t xml:space="preserve">s</m:t>
                        </m:r>
                      </m:den>
                    </m:f>
                    <m:r>
                      <m:t xml:space="preserve">+</m:t>
                    </m:r>
                    <m:r>
                      <m:t xml:space="preserve">1</m:t>
                    </m:r>
                  </m:oMath>
                </a14:m>
              </a:p>
            </p:txBody>
          </p:sp>
        </mc:Choice>
        <mc:Fallback/>
      </mc:AlternateContent>
      <p:sp>
        <p:nvSpPr>
          <p:cNvPr id="108" name=""/>
          <p:cNvSpPr txBox="1"/>
          <p:nvPr/>
        </p:nvSpPr>
        <p:spPr>
          <a:xfrm>
            <a:off x="1600200" y="4087800"/>
            <a:ext cx="180720" cy="427320"/>
          </a:xfrm>
          <a:prstGeom prst="rect">
            <a:avLst/>
          </a:prstGeom>
          <a:noFill/>
          <a:ln w="0">
            <a:noFill/>
          </a:ln>
        </p:spPr>
        <p:txBody>
          <a:bodyPr lIns="90000" rIns="90000" tIns="45000" bIns="45000" anchor="t">
            <a:noAutofit/>
          </a:bodyPr>
          <a:p>
            <a:endParaRPr b="0" lang="en-US" sz="1800" spc="-1" strike="noStrike">
              <a:solidFill>
                <a:srgbClr val="000000"/>
              </a:solidFill>
              <a:latin typeface="Arial"/>
            </a:endParaRPr>
          </a:p>
        </p:txBody>
      </p:sp>
      <p:sp>
        <p:nvSpPr>
          <p:cNvPr id="109" name=""/>
          <p:cNvSpPr txBox="1"/>
          <p:nvPr/>
        </p:nvSpPr>
        <p:spPr>
          <a:xfrm>
            <a:off x="805320" y="3657600"/>
            <a:ext cx="1252080" cy="1370160"/>
          </a:xfrm>
          <a:prstGeom prst="rect">
            <a:avLst/>
          </a:prstGeom>
          <a:noFill/>
          <a:ln w="0">
            <a:noFill/>
          </a:ln>
        </p:spPr>
        <p:txBody>
          <a:bodyPr lIns="90000" rIns="90000" tIns="45000" bIns="45000" anchor="t">
            <a:noAutofit/>
          </a:bodyPr>
          <a:p>
            <a:r>
              <a:rPr b="0" i="1" lang="en-US" sz="1800" spc="-1" strike="noStrike">
                <a:solidFill>
                  <a:srgbClr val="000000"/>
                </a:solidFill>
                <a:latin typeface="Arial"/>
              </a:rPr>
              <a:t>n×n</a:t>
            </a:r>
            <a:r>
              <a:rPr b="0" lang="en-US" sz="1800" spc="-1" strike="noStrike">
                <a:solidFill>
                  <a:srgbClr val="000000"/>
                </a:solidFill>
                <a:latin typeface="Arial"/>
              </a:rPr>
              <a:t> image</a:t>
            </a:r>
            <a:br>
              <a:rPr sz="1800"/>
            </a:br>
            <a:r>
              <a:rPr b="0" i="1" lang="en-US" sz="1800" spc="-1" strike="noStrike">
                <a:solidFill>
                  <a:srgbClr val="000000"/>
                </a:solidFill>
                <a:latin typeface="Arial"/>
              </a:rPr>
              <a:t>f×f</a:t>
            </a:r>
            <a:r>
              <a:rPr b="0" lang="en-US" sz="1800" spc="-1" strike="noStrike">
                <a:solidFill>
                  <a:srgbClr val="000000"/>
                </a:solidFill>
                <a:latin typeface="Arial"/>
              </a:rPr>
              <a:t>  filter</a:t>
            </a:r>
            <a:endParaRPr b="0" lang="en-US" sz="1800" spc="-1" strike="noStrike">
              <a:solidFill>
                <a:srgbClr val="000000"/>
              </a:solidFill>
              <a:latin typeface="Arial"/>
            </a:endParaRPr>
          </a:p>
          <a:p>
            <a:endParaRPr b="0" lang="en-US" sz="1800" spc="-1" strike="noStrike">
              <a:solidFill>
                <a:srgbClr val="000000"/>
              </a:solidFill>
              <a:latin typeface="Arial"/>
            </a:endParaRPr>
          </a:p>
          <a:p>
            <a:r>
              <a:rPr b="0" lang="en-US" sz="1800" spc="-1" strike="noStrike">
                <a:solidFill>
                  <a:srgbClr val="000000"/>
                </a:solidFill>
                <a:latin typeface="Arial"/>
              </a:rPr>
              <a:t>Padding </a:t>
            </a:r>
            <a:r>
              <a:rPr b="0" i="1" lang="en-US" sz="1800" spc="-1" strike="noStrike">
                <a:solidFill>
                  <a:srgbClr val="000000"/>
                </a:solidFill>
                <a:latin typeface="Arial"/>
              </a:rPr>
              <a:t>p</a:t>
            </a:r>
            <a:endParaRPr b="0" lang="en-US" sz="1800" spc="-1" strike="noStrike">
              <a:solidFill>
                <a:srgbClr val="000000"/>
              </a:solidFill>
              <a:latin typeface="Arial"/>
            </a:endParaRPr>
          </a:p>
          <a:p>
            <a:r>
              <a:rPr b="0" lang="en-US" sz="1800" spc="-1" strike="noStrike">
                <a:solidFill>
                  <a:srgbClr val="000000"/>
                </a:solidFill>
                <a:latin typeface="Arial"/>
              </a:rPr>
              <a:t>Stride </a:t>
            </a:r>
            <a:r>
              <a:rPr b="0" i="1" lang="en-US" sz="1800" spc="-1" strike="noStrike">
                <a:solidFill>
                  <a:srgbClr val="000000"/>
                </a:solidFill>
                <a:latin typeface="Arial"/>
              </a:rPr>
              <a:t>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 name="" descr=""/>
          <p:cNvPicPr/>
          <p:nvPr/>
        </p:nvPicPr>
        <p:blipFill>
          <a:blip r:embed="rId1"/>
          <a:stretch/>
        </p:blipFill>
        <p:spPr>
          <a:xfrm>
            <a:off x="963360" y="-720"/>
            <a:ext cx="8149680" cy="56696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ReLU layer</a:t>
            </a:r>
            <a:endParaRPr b="0" lang="en-US" sz="4400" spc="-1" strike="noStrike">
              <a:solidFill>
                <a:srgbClr val="000000"/>
              </a:solidFill>
              <a:latin typeface="Arial"/>
            </a:endParaRPr>
          </a:p>
        </p:txBody>
      </p:sp>
      <p:sp>
        <p:nvSpPr>
          <p:cNvPr id="11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ea typeface="Noto Sans CJK SC"/>
              </a:rPr>
              <a:t>Applying max(0, x) on the previous </a:t>
            </a:r>
            <a:r>
              <a:rPr b="0" lang="en-US" sz="2800" spc="-1" strike="noStrike">
                <a:solidFill>
                  <a:srgbClr val="000000"/>
                </a:solidFill>
                <a:latin typeface="Arial"/>
              </a:rPr>
              <a:t>feature map layers</a:t>
            </a:r>
            <a:endParaRPr b="0" lang="en-US" sz="28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This one does not change size unlike the previous one</a:t>
            </a:r>
            <a:endParaRPr b="0" lang="en-US" sz="2800" spc="-1" strike="noStrike">
              <a:solidFill>
                <a:srgbClr val="000000"/>
              </a:solidFill>
              <a:latin typeface="Arial"/>
            </a:endParaRPr>
          </a:p>
        </p:txBody>
      </p:sp>
      <p:pic>
        <p:nvPicPr>
          <p:cNvPr id="113" name="" descr=""/>
          <p:cNvPicPr/>
          <p:nvPr/>
        </p:nvPicPr>
        <p:blipFill>
          <a:blip r:embed="rId1"/>
          <a:stretch/>
        </p:blipFill>
        <p:spPr>
          <a:xfrm>
            <a:off x="2298240" y="2298600"/>
            <a:ext cx="5016960" cy="31878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 name="" descr=""/>
          <p:cNvPicPr/>
          <p:nvPr/>
        </p:nvPicPr>
        <p:blipFill>
          <a:blip r:embed="rId1"/>
          <a:stretch/>
        </p:blipFill>
        <p:spPr>
          <a:xfrm>
            <a:off x="1600200" y="0"/>
            <a:ext cx="7571880" cy="56696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CNN</a:t>
            </a:r>
            <a:endParaRPr b="0" lang="en-US" sz="4400" spc="-1" strike="noStrike">
              <a:solidFill>
                <a:srgbClr val="000000"/>
              </a:solidFill>
              <a:latin typeface="Arial"/>
            </a:endParaRPr>
          </a:p>
        </p:txBody>
      </p:sp>
      <p:sp>
        <p:nvSpPr>
          <p:cNvPr id="50"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2a6099"/>
                </a:solidFill>
                <a:latin typeface="Arial"/>
              </a:rPr>
              <a:t>Convolutional neural network (CNN)</a:t>
            </a:r>
            <a:r>
              <a:rPr b="0" lang="en-US" sz="3200" spc="-1" strike="noStrike">
                <a:solidFill>
                  <a:srgbClr val="000000"/>
                </a:solidFill>
                <a:latin typeface="Arial"/>
              </a:rPr>
              <a:t> is a regularized type of </a:t>
            </a:r>
            <a:r>
              <a:rPr b="0" lang="en-US" sz="3200" spc="-1" strike="noStrike" u="sng">
                <a:solidFill>
                  <a:srgbClr val="000000"/>
                </a:solidFill>
                <a:uFillTx/>
                <a:latin typeface="Arial"/>
              </a:rPr>
              <a:t>feed-forward</a:t>
            </a:r>
            <a:r>
              <a:rPr b="0" lang="en-US" sz="3200" spc="-1" strike="noStrike">
                <a:solidFill>
                  <a:srgbClr val="000000"/>
                </a:solidFill>
                <a:latin typeface="Arial"/>
              </a:rPr>
              <a:t> neural network that learns feature engineering by itself via filters (or kernel) optimization.</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Pooling layer</a:t>
            </a:r>
            <a:endParaRPr b="0" lang="en-US" sz="4400" spc="-1" strike="noStrike">
              <a:solidFill>
                <a:srgbClr val="000000"/>
              </a:solidFill>
              <a:latin typeface="Arial"/>
            </a:endParaRPr>
          </a:p>
        </p:txBody>
      </p:sp>
      <p:sp>
        <p:nvSpPr>
          <p:cNvPr id="116"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Its purpose is to gradually shrink the representation’s spatial size to reduce the number of parameters and computations in the network.</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The pooling layer treats each feature map separately.</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 descr=""/>
          <p:cNvPicPr/>
          <p:nvPr/>
        </p:nvPicPr>
        <p:blipFill>
          <a:blip r:embed="rId1"/>
          <a:srcRect l="13563" t="0" r="13859" b="0"/>
          <a:stretch/>
        </p:blipFill>
        <p:spPr>
          <a:xfrm>
            <a:off x="1371600" y="720"/>
            <a:ext cx="7314840" cy="56696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 descr=""/>
          <p:cNvPicPr/>
          <p:nvPr/>
        </p:nvPicPr>
        <p:blipFill>
          <a:blip r:embed="rId1"/>
          <a:stretch/>
        </p:blipFill>
        <p:spPr>
          <a:xfrm>
            <a:off x="3154680" y="691560"/>
            <a:ext cx="6622560" cy="4890240"/>
          </a:xfrm>
          <a:prstGeom prst="rect">
            <a:avLst/>
          </a:prstGeom>
          <a:ln w="0">
            <a:noFill/>
          </a:ln>
        </p:spPr>
      </p:pic>
      <p:sp>
        <p:nvSpPr>
          <p:cNvPr id="11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marL="216000" indent="0">
              <a:buNone/>
            </a:pPr>
            <a:r>
              <a:rPr b="0" lang="en-US" sz="4400" spc="-1" strike="noStrike">
                <a:solidFill>
                  <a:srgbClr val="000000"/>
                </a:solidFill>
                <a:latin typeface="Arial"/>
                <a:ea typeface="Noto Sans CJK SC"/>
              </a:rPr>
              <a:t>Pooling layer </a:t>
            </a:r>
            <a:r>
              <a:rPr b="0" lang="en-US" sz="4400" spc="-1" strike="noStrike">
                <a:solidFill>
                  <a:srgbClr val="000000"/>
                </a:solidFill>
                <a:latin typeface="Arial"/>
              </a:rPr>
              <a:t>methods (types)</a:t>
            </a:r>
            <a:endParaRPr b="0" lang="en-US" sz="4400" spc="-1" strike="noStrike">
              <a:solidFill>
                <a:srgbClr val="000000"/>
              </a:solidFill>
              <a:latin typeface="Arial"/>
            </a:endParaRPr>
          </a:p>
        </p:txBody>
      </p:sp>
      <p:sp>
        <p:nvSpPr>
          <p:cNvPr id="120" name=""/>
          <p:cNvSpPr txBox="1"/>
          <p:nvPr/>
        </p:nvSpPr>
        <p:spPr>
          <a:xfrm>
            <a:off x="3198600" y="4957200"/>
            <a:ext cx="1395360" cy="525600"/>
          </a:xfrm>
          <a:prstGeom prst="rect">
            <a:avLst/>
          </a:prstGeom>
          <a:noFill/>
          <a:ln w="0">
            <a:noFill/>
          </a:ln>
        </p:spPr>
        <p:txBody>
          <a:bodyPr lIns="90000" rIns="90000" tIns="45000" bIns="45000" anchor="t">
            <a:noAutofit/>
          </a:bodyPr>
          <a:p>
            <a:r>
              <a:rPr b="0" lang="en-US" sz="1000" spc="-1" strike="noStrike">
                <a:solidFill>
                  <a:srgbClr val="000000"/>
                </a:solidFill>
                <a:latin typeface="Arial"/>
              </a:rPr>
              <a:t>Source: Springer.com</a:t>
            </a:r>
            <a:endParaRPr b="0" lang="en-US" sz="1000" spc="-1" strike="noStrike">
              <a:solidFill>
                <a:srgbClr val="000000"/>
              </a:solidFill>
              <a:latin typeface="Arial"/>
            </a:endParaRPr>
          </a:p>
        </p:txBody>
      </p:sp>
      <p:sp>
        <p:nvSpPr>
          <p:cNvPr id="121" name=""/>
          <p:cNvSpPr txBox="1"/>
          <p:nvPr/>
        </p:nvSpPr>
        <p:spPr>
          <a:xfrm>
            <a:off x="364320" y="1828800"/>
            <a:ext cx="2323440" cy="657000"/>
          </a:xfrm>
          <a:prstGeom prst="rect">
            <a:avLst/>
          </a:prstGeom>
          <a:noFill/>
          <a:ln w="0">
            <a:noFill/>
          </a:ln>
        </p:spPr>
        <p:txBody>
          <a:bodyPr lIns="90000" rIns="90000" tIns="45000" bIns="45000" anchor="t">
            <a:noAutofit/>
          </a:bodyPr>
          <a:p>
            <a:r>
              <a:rPr b="1" lang="en-US" sz="2000" spc="-1" strike="noStrike">
                <a:solidFill>
                  <a:srgbClr val="000000"/>
                </a:solidFill>
                <a:latin typeface="Arial"/>
              </a:rPr>
              <a:t>- Max pooling</a:t>
            </a:r>
            <a:endParaRPr b="0" lang="en-US" sz="2000" spc="-1" strike="noStrike">
              <a:solidFill>
                <a:srgbClr val="000000"/>
              </a:solidFill>
              <a:latin typeface="Arial"/>
            </a:endParaRPr>
          </a:p>
          <a:p>
            <a:r>
              <a:rPr b="1" lang="en-US" sz="2000" spc="-1" strike="noStrike">
                <a:solidFill>
                  <a:srgbClr val="000000"/>
                </a:solidFill>
                <a:latin typeface="Arial"/>
              </a:rPr>
              <a:t>- Average Pooling</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0">
                                  <p:stCondLst>
                                    <p:cond delay="0"/>
                                  </p:stCondLst>
                                  <p:childTnLst>
                                    <p:set>
                                      <p:cBhvr>
                                        <p:cTn id="20" dur="0" fill="hold">
                                          <p:stCondLst>
                                            <p:cond delay="0"/>
                                          </p:stCondLst>
                                        </p:cTn>
                                        <p:tgtEl>
                                          <p:spTgt spid="118"/>
                                        </p:tgtEl>
                                        <p:attrNameLst>
                                          <p:attrName>style.visibility</p:attrName>
                                        </p:attrNameLst>
                                      </p:cBhvr>
                                      <p:to>
                                        <p:strVal val="visible"/>
                                      </p:to>
                                    </p:set>
                                    <p:animEffect filter="fade" transition="in">
                                      <p:cBhvr additive="repl">
                                        <p:cTn id="21" dur="500"/>
                                        <p:tgtEl>
                                          <p:spTgt spid="118"/>
                                        </p:tgtEl>
                                      </p:cBhvr>
                                    </p:animEffect>
                                  </p:childTnLst>
                                </p:cTn>
                              </p:par>
                              <p:par>
                                <p:cTn id="22" nodeType="withEffect" fill="hold" presetClass="entr" presetID="10">
                                  <p:stCondLst>
                                    <p:cond delay="0"/>
                                  </p:stCondLst>
                                  <p:childTnLst>
                                    <p:set>
                                      <p:cBhvr>
                                        <p:cTn id="23" dur="0" fill="hold">
                                          <p:stCondLst>
                                            <p:cond delay="0"/>
                                          </p:stCondLst>
                                        </p:cTn>
                                        <p:tgtEl>
                                          <p:spTgt spid="120">
                                            <p:txEl>
                                              <p:pRg st="0" end="0"/>
                                            </p:txEl>
                                          </p:spTgt>
                                        </p:tgtEl>
                                        <p:attrNameLst>
                                          <p:attrName>style.visibility</p:attrName>
                                        </p:attrNameLst>
                                      </p:cBhvr>
                                      <p:to>
                                        <p:strVal val="visible"/>
                                      </p:to>
                                    </p:set>
                                    <p:animEffect filter="fade" transition="in">
                                      <p:cBhvr additive="repl">
                                        <p:cTn id="24" dur="500"/>
                                        <p:tgtEl>
                                          <p:spTgt spid="120">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 descr=""/>
          <p:cNvPicPr/>
          <p:nvPr/>
        </p:nvPicPr>
        <p:blipFill>
          <a:blip r:embed="rId1"/>
          <a:stretch/>
        </p:blipFill>
        <p:spPr>
          <a:xfrm>
            <a:off x="2057400" y="2514600"/>
            <a:ext cx="6020640" cy="2877840"/>
          </a:xfrm>
          <a:prstGeom prst="rect">
            <a:avLst/>
          </a:prstGeom>
          <a:ln w="0">
            <a:noFill/>
          </a:ln>
        </p:spPr>
      </p:pic>
      <p:sp>
        <p:nvSpPr>
          <p:cNvPr id="123"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Flatten Layer</a:t>
            </a:r>
            <a:endParaRPr b="0" lang="en-US" sz="4400" spc="-1" strike="noStrike">
              <a:solidFill>
                <a:srgbClr val="000000"/>
              </a:solidFill>
              <a:latin typeface="Arial"/>
            </a:endParaRPr>
          </a:p>
        </p:txBody>
      </p:sp>
      <p:sp>
        <p:nvSpPr>
          <p:cNvPr id="124"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1" lang="en-US" sz="2600" spc="-1" strike="noStrike">
                <a:solidFill>
                  <a:srgbClr val="000000"/>
                </a:solidFill>
                <a:latin typeface="Arial"/>
              </a:rPr>
              <a:t>Flatten</a:t>
            </a:r>
            <a:r>
              <a:rPr b="0" lang="en-US" sz="2600" spc="-1" strike="noStrike">
                <a:solidFill>
                  <a:srgbClr val="000000"/>
                </a:solidFill>
                <a:latin typeface="Arial"/>
              </a:rPr>
              <a:t> is used to flatten the input. For example, if flatten is applied to layer having input shape as (3,3), then the output shape of the layer will be (9)</a:t>
            </a:r>
            <a:endParaRPr b="0" lang="en-US" sz="2600" spc="-1" strike="noStrike">
              <a:solidFill>
                <a:srgbClr val="000000"/>
              </a:solidFill>
              <a:latin typeface="Arial"/>
            </a:endParaRPr>
          </a:p>
        </p:txBody>
      </p:sp>
      <p:sp>
        <p:nvSpPr>
          <p:cNvPr id="125" name=""/>
          <p:cNvSpPr txBox="1"/>
          <p:nvPr/>
        </p:nvSpPr>
        <p:spPr>
          <a:xfrm>
            <a:off x="3171960" y="5029200"/>
            <a:ext cx="2713680" cy="261000"/>
          </a:xfrm>
          <a:prstGeom prst="rect">
            <a:avLst/>
          </a:prstGeom>
          <a:noFill/>
          <a:ln w="0">
            <a:noFill/>
          </a:ln>
        </p:spPr>
        <p:txBody>
          <a:bodyPr lIns="90000" rIns="90000" tIns="45000" bIns="45000" anchor="t">
            <a:noAutofit/>
          </a:bodyPr>
          <a:p>
            <a:r>
              <a:rPr b="0" lang="en-US" sz="1200" spc="-1" strike="noStrike">
                <a:solidFill>
                  <a:srgbClr val="000000"/>
                </a:solidFill>
                <a:latin typeface="Arial"/>
              </a:rPr>
              <a:t>image source: superdatascience.com</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 name="" descr=""/>
          <p:cNvPicPr/>
          <p:nvPr/>
        </p:nvPicPr>
        <p:blipFill>
          <a:blip r:embed="rId1"/>
          <a:stretch/>
        </p:blipFill>
        <p:spPr>
          <a:xfrm>
            <a:off x="1528200" y="1247760"/>
            <a:ext cx="7509960" cy="4422240"/>
          </a:xfrm>
          <a:prstGeom prst="rect">
            <a:avLst/>
          </a:prstGeom>
          <a:ln w="0">
            <a:noFill/>
          </a:ln>
        </p:spPr>
      </p:pic>
      <p:sp>
        <p:nvSpPr>
          <p:cNvPr id="12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Fully Connected layer</a:t>
            </a:r>
            <a:endParaRPr b="0" lang="en-US" sz="4400" spc="-1" strike="noStrike">
              <a:solidFill>
                <a:srgbClr val="000000"/>
              </a:solidFill>
              <a:latin typeface="Arial"/>
            </a:endParaRPr>
          </a:p>
        </p:txBody>
      </p:sp>
      <p:sp>
        <p:nvSpPr>
          <p:cNvPr id="128"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200" spc="-1" strike="noStrike">
                <a:solidFill>
                  <a:srgbClr val="000000"/>
                </a:solidFill>
                <a:latin typeface="Arial"/>
              </a:rPr>
              <a:t>Is a fully connected neural networks – the classic neural network architecture, in which all neurons connect to all neurons in the next layer.</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MNIST Example</a:t>
            </a:r>
            <a:endParaRPr b="0" lang="en-US" sz="4400" spc="-1" strike="noStrike">
              <a:solidFill>
                <a:srgbClr val="000000"/>
              </a:solidFill>
              <a:latin typeface="Arial"/>
            </a:endParaRPr>
          </a:p>
        </p:txBody>
      </p:sp>
      <p:sp>
        <p:nvSpPr>
          <p:cNvPr id="130" name="PlaceHolder 2"/>
          <p:cNvSpPr>
            <a:spLocks noGrp="1"/>
          </p:cNvSpPr>
          <p:nvPr>
            <p:ph/>
          </p:nvPr>
        </p:nvSpPr>
        <p:spPr>
          <a:xfrm>
            <a:off x="275400" y="1371600"/>
            <a:ext cx="406800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MNIST is a subset of a larger set available from NIST (it's copied from http://yann.lecun.com/exdb/mnist/)</a:t>
            </a:r>
            <a:endParaRPr b="0" lang="en-US" sz="18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The MNIST database of handwritten digits has a training set of 60,000 examples, and a test set of 10,000 examples.</a:t>
            </a:r>
            <a:endParaRPr b="0" lang="en-US" sz="1800" spc="-1" strike="noStrike">
              <a:solidFill>
                <a:srgbClr val="000000"/>
              </a:solidFill>
              <a:latin typeface="Arial"/>
            </a:endParaRPr>
          </a:p>
        </p:txBody>
      </p:sp>
      <p:pic>
        <p:nvPicPr>
          <p:cNvPr id="131" name="" descr=""/>
          <p:cNvPicPr/>
          <p:nvPr/>
        </p:nvPicPr>
        <p:blipFill>
          <a:blip r:embed="rId1"/>
          <a:stretch/>
        </p:blipFill>
        <p:spPr>
          <a:xfrm>
            <a:off x="4852440" y="1454400"/>
            <a:ext cx="4917960" cy="28890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Resources</a:t>
            </a:r>
            <a:endParaRPr b="0" lang="en-US" sz="4400" spc="-1" strike="noStrike">
              <a:solidFill>
                <a:srgbClr val="000000"/>
              </a:solidFill>
              <a:latin typeface="Arial"/>
            </a:endParaRPr>
          </a:p>
        </p:txBody>
      </p:sp>
      <p:sp>
        <p:nvSpPr>
          <p:cNvPr id="133" name="PlaceHolder 2"/>
          <p:cNvSpPr>
            <a:spLocks noGrp="1"/>
          </p:cNvSpPr>
          <p:nvPr>
            <p:ph/>
          </p:nvPr>
        </p:nvSpPr>
        <p:spPr>
          <a:xfrm>
            <a:off x="504000" y="1326600"/>
            <a:ext cx="9071640" cy="3288240"/>
          </a:xfrm>
          <a:prstGeom prst="rect">
            <a:avLst/>
          </a:prstGeom>
          <a:noFill/>
          <a:ln w="0">
            <a:noFill/>
          </a:ln>
        </p:spPr>
        <p:txBody>
          <a:bodyPr lIns="0" rIns="0" tIns="0" bIns="0" anchor="t">
            <a:normAutofit fontScale="41000"/>
          </a:bodyPr>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1"/>
              </a:rPr>
              <a:t>Convolutional neural network [wikipedia]</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2"/>
              </a:rPr>
              <a:t>Feed-forward neural network [wikipedia]</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3"/>
              </a:rPr>
              <a:t>Basics of CNN in Deep Learning</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4"/>
              </a:rPr>
              <a:t>Intuitively Understanding Convolutions for Deep Learning</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5"/>
              </a:rPr>
              <a:t>Convolutional Neural Network CNN- الشبكات العصبية الملتفة by dr. Ahmed Yousry [youtube]</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6"/>
              </a:rPr>
              <a:t>What is ReLU and Sigmoid activation function?</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7"/>
              </a:rPr>
              <a:t>Convolutional Neural Networks (CNN): Step 3 - Flattening</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8"/>
              </a:rPr>
              <a:t>Feature map size calculate in CNN | Stride, Padding | Deep Learning Animation [youtube]</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9"/>
              </a:rPr>
              <a:t>Fully Connected Layers in Convolutional Neural Networks</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10"/>
              </a:rPr>
              <a:t>Deep Neural Networks: Padding</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11"/>
              </a:rPr>
              <a:t>#02 Convolutional neural network : MNIST Dataset (99% accuracy) [youtube]</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12"/>
              </a:rPr>
              <a:t>An Image Detecting Spreadsheet: Implementing Convolutional Neural Networks From Scratch Part 1 [youtube]</a:t>
            </a:r>
            <a:endParaRPr b="0" lang="en-US" sz="3200" spc="-1" strike="noStrike">
              <a:solidFill>
                <a:srgbClr val="000000"/>
              </a:solidFill>
              <a:latin typeface="Arial"/>
            </a:endParaRPr>
          </a:p>
          <a:p>
            <a:pPr marL="177120" indent="-132840">
              <a:spcBef>
                <a:spcPts val="1417"/>
              </a:spcBef>
              <a:buClr>
                <a:srgbClr val="000000"/>
              </a:buClr>
              <a:buSzPct val="45000"/>
              <a:buFont typeface="Wingdings" charset="2"/>
              <a:buChar char=""/>
            </a:pPr>
            <a:r>
              <a:rPr b="0" lang="en-US" sz="3200" spc="-1" strike="noStrike">
                <a:solidFill>
                  <a:srgbClr val="000000"/>
                </a:solidFill>
                <a:latin typeface="Arial"/>
                <a:hlinkClick r:id="rId13"/>
              </a:rPr>
              <a:t>AhmedIbrahimai/How-Convolutional-Neural-Networks-CNNs-Works [github]</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CNN applications examples:</a:t>
            </a:r>
            <a:endParaRPr b="0" lang="en-US" sz="4400" spc="-1" strike="noStrike">
              <a:solidFill>
                <a:srgbClr val="000000"/>
              </a:solidFill>
              <a:latin typeface="Arial"/>
            </a:endParaRPr>
          </a:p>
        </p:txBody>
      </p:sp>
      <p:sp>
        <p:nvSpPr>
          <p:cNvPr id="5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image and video recognition</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image classification,</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medical image analysis,</a:t>
            </a:r>
            <a:endParaRPr b="0" lang="en-US" sz="32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natural language processing</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 name="" descr=""/>
          <p:cNvPicPr/>
          <p:nvPr/>
        </p:nvPicPr>
        <p:blipFill>
          <a:blip r:embed="rId1"/>
          <a:stretch/>
        </p:blipFill>
        <p:spPr>
          <a:xfrm>
            <a:off x="72000" y="770400"/>
            <a:ext cx="10079640" cy="4737240"/>
          </a:xfrm>
          <a:prstGeom prst="rect">
            <a:avLst/>
          </a:prstGeom>
          <a:ln w="0">
            <a:noFill/>
          </a:ln>
        </p:spPr>
      </p:pic>
      <p:sp>
        <p:nvSpPr>
          <p:cNvPr id="5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Architecture</a:t>
            </a:r>
            <a:endParaRPr b="0" lang="en-US" sz="4400" spc="-1" strike="noStrike">
              <a:solidFill>
                <a:srgbClr val="000000"/>
              </a:solidFill>
              <a:latin typeface="Arial"/>
            </a:endParaRPr>
          </a:p>
        </p:txBody>
      </p:sp>
      <p:sp>
        <p:nvSpPr>
          <p:cNvPr id="55" name=""/>
          <p:cNvSpPr txBox="1"/>
          <p:nvPr/>
        </p:nvSpPr>
        <p:spPr>
          <a:xfrm>
            <a:off x="4114800" y="5182920"/>
            <a:ext cx="2514600" cy="460800"/>
          </a:xfrm>
          <a:prstGeom prst="rect">
            <a:avLst/>
          </a:prstGeom>
          <a:noFill/>
          <a:ln w="0">
            <a:noFill/>
          </a:ln>
        </p:spPr>
        <p:txBody>
          <a:bodyPr lIns="90000" rIns="90000" tIns="45000" bIns="45000" anchor="t">
            <a:noAutofit/>
          </a:bodyPr>
          <a:p>
            <a:r>
              <a:rPr b="0" lang="en-US" sz="1200" spc="-1" strike="noStrike">
                <a:solidFill>
                  <a:srgbClr val="000000"/>
                </a:solidFill>
                <a:latin typeface="Arial"/>
              </a:rPr>
              <a:t>Image Source: Medium.com</a:t>
            </a:r>
            <a:endParaRPr b="0" lang="en-US" sz="1200" spc="-1" strike="noStrike">
              <a:solidFill>
                <a:srgbClr val="000000"/>
              </a:solidFill>
              <a:latin typeface="Arial"/>
            </a:endParaRPr>
          </a:p>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Convolutional Layer</a:t>
            </a:r>
            <a:endParaRPr b="0" lang="en-US" sz="4400" spc="-1" strike="noStrike">
              <a:solidFill>
                <a:srgbClr val="000000"/>
              </a:solidFill>
              <a:latin typeface="Arial"/>
            </a:endParaRPr>
          </a:p>
        </p:txBody>
      </p:sp>
      <p:sp>
        <p:nvSpPr>
          <p:cNvPr id="57" name=""/>
          <p:cNvSpPr/>
          <p:nvPr/>
        </p:nvSpPr>
        <p:spPr>
          <a:xfrm>
            <a:off x="5990400" y="3557880"/>
            <a:ext cx="1371600" cy="68580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58" name=""/>
          <p:cNvSpPr/>
          <p:nvPr/>
        </p:nvSpPr>
        <p:spPr>
          <a:xfrm>
            <a:off x="2442600" y="3557880"/>
            <a:ext cx="1371600" cy="68580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59" name=""/>
          <p:cNvSpPr txBox="1"/>
          <p:nvPr/>
        </p:nvSpPr>
        <p:spPr>
          <a:xfrm>
            <a:off x="1071000" y="3672000"/>
            <a:ext cx="1407600" cy="457200"/>
          </a:xfrm>
          <a:prstGeom prst="rect">
            <a:avLst/>
          </a:prstGeom>
          <a:noFill/>
          <a:ln w="0">
            <a:noFill/>
          </a:ln>
        </p:spPr>
        <p:txBody>
          <a:bodyPr lIns="90000" rIns="90000" tIns="45000" bIns="45000" anchor="t">
            <a:noAutofit/>
          </a:bodyPr>
          <a:p>
            <a:r>
              <a:rPr b="0" lang="en-US" sz="1800" spc="-1" strike="noStrike">
                <a:solidFill>
                  <a:srgbClr val="000000"/>
                </a:solidFill>
                <a:latin typeface="Arial"/>
              </a:rPr>
              <a:t>Input Image</a:t>
            </a:r>
            <a:endParaRPr b="0" lang="en-US" sz="1800" spc="-1" strike="noStrike">
              <a:solidFill>
                <a:srgbClr val="000000"/>
              </a:solidFill>
              <a:latin typeface="Arial"/>
            </a:endParaRPr>
          </a:p>
        </p:txBody>
      </p:sp>
      <p:sp>
        <p:nvSpPr>
          <p:cNvPr id="60" name=""/>
          <p:cNvSpPr txBox="1"/>
          <p:nvPr/>
        </p:nvSpPr>
        <p:spPr>
          <a:xfrm>
            <a:off x="7446600" y="3471480"/>
            <a:ext cx="1817640" cy="858240"/>
          </a:xfrm>
          <a:prstGeom prst="rect">
            <a:avLst/>
          </a:prstGeom>
          <a:noFill/>
          <a:ln w="0">
            <a:noFill/>
          </a:ln>
        </p:spPr>
        <p:txBody>
          <a:bodyPr lIns="90000" rIns="90000" tIns="45000" bIns="45000" anchor="t">
            <a:noAutofit/>
          </a:bodyPr>
          <a:p>
            <a:r>
              <a:rPr b="0" lang="en-US" sz="1800" spc="-1" strike="noStrike">
                <a:solidFill>
                  <a:srgbClr val="000000"/>
                </a:solidFill>
                <a:latin typeface="Arial"/>
              </a:rPr>
              <a:t>Convoluted Feature Map Image </a:t>
            </a:r>
            <a:endParaRPr b="0" lang="en-US" sz="1800" spc="-1" strike="noStrike">
              <a:solidFill>
                <a:srgbClr val="000000"/>
              </a:solidFill>
              <a:latin typeface="Arial"/>
            </a:endParaRPr>
          </a:p>
        </p:txBody>
      </p:sp>
      <p:grpSp>
        <p:nvGrpSpPr>
          <p:cNvPr id="61" name=""/>
          <p:cNvGrpSpPr/>
          <p:nvPr/>
        </p:nvGrpSpPr>
        <p:grpSpPr>
          <a:xfrm>
            <a:off x="3922560" y="2824200"/>
            <a:ext cx="1959840" cy="2153160"/>
            <a:chOff x="3922560" y="2824200"/>
            <a:chExt cx="1959840" cy="2153160"/>
          </a:xfrm>
        </p:grpSpPr>
        <p:sp>
          <p:nvSpPr>
            <p:cNvPr id="62" name=""/>
            <p:cNvSpPr/>
            <p:nvPr/>
          </p:nvSpPr>
          <p:spPr>
            <a:xfrm>
              <a:off x="4282200" y="2824200"/>
              <a:ext cx="1600200" cy="1828800"/>
            </a:xfrm>
            <a:prstGeom prst="flowChartProcess">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63" name=""/>
            <p:cNvSpPr/>
            <p:nvPr/>
          </p:nvSpPr>
          <p:spPr>
            <a:xfrm>
              <a:off x="4102200" y="3004200"/>
              <a:ext cx="1600200" cy="1828800"/>
            </a:xfrm>
            <a:prstGeom prst="flowChartProcess">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64" name=""/>
            <p:cNvSpPr/>
            <p:nvPr/>
          </p:nvSpPr>
          <p:spPr>
            <a:xfrm>
              <a:off x="3922560" y="3148560"/>
              <a:ext cx="1600200" cy="1828800"/>
            </a:xfrm>
            <a:prstGeom prst="flowChartProcess">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grpSp>
      <p:sp>
        <p:nvSpPr>
          <p:cNvPr id="65" name=""/>
          <p:cNvSpPr txBox="1"/>
          <p:nvPr/>
        </p:nvSpPr>
        <p:spPr>
          <a:xfrm>
            <a:off x="1371600" y="1600200"/>
            <a:ext cx="7716960" cy="346320"/>
          </a:xfrm>
          <a:prstGeom prst="rect">
            <a:avLst/>
          </a:prstGeom>
          <a:noFill/>
          <a:ln w="0">
            <a:noFill/>
          </a:ln>
        </p:spPr>
        <p:txBody>
          <a:bodyPr lIns="90000" rIns="90000" tIns="45000" bIns="45000" anchor="t">
            <a:noAutofit/>
          </a:bodyPr>
          <a:p>
            <a:pPr>
              <a:lnSpc>
                <a:spcPct val="100000"/>
              </a:lnSpc>
            </a:pPr>
            <a:r>
              <a:rPr b="0" lang="en-US" sz="1800" spc="-1" strike="noStrike">
                <a:solidFill>
                  <a:srgbClr val="000000"/>
                </a:solidFill>
                <a:latin typeface="Arial"/>
              </a:rPr>
              <a:t>The Primary purpose of Convolution is to extract features from input image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 name="" descr=""/>
          <p:cNvPicPr/>
          <p:nvPr/>
        </p:nvPicPr>
        <p:blipFill>
          <a:blip r:embed="rId1"/>
          <a:stretch/>
        </p:blipFill>
        <p:spPr>
          <a:xfrm>
            <a:off x="766800" y="457200"/>
            <a:ext cx="8148600" cy="50292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 name="" descr=""/>
          <p:cNvPicPr/>
          <p:nvPr/>
        </p:nvPicPr>
        <p:blipFill>
          <a:blip r:embed="rId1"/>
          <a:stretch/>
        </p:blipFill>
        <p:spPr>
          <a:xfrm>
            <a:off x="1102320" y="142560"/>
            <a:ext cx="7813080" cy="5669640"/>
          </a:xfrm>
          <a:prstGeom prst="rect">
            <a:avLst/>
          </a:prstGeom>
          <a:ln w="0">
            <a:noFill/>
          </a:ln>
        </p:spPr>
      </p:pic>
      <p:sp>
        <p:nvSpPr>
          <p:cNvPr id="6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en-US" sz="4000" spc="-1" strike="noStrike">
                <a:solidFill>
                  <a:srgbClr val="000000"/>
                </a:solidFill>
                <a:latin typeface="Arial"/>
              </a:rPr>
              <a:t>Applying filters</a:t>
            </a:r>
            <a:r>
              <a:rPr b="0" lang="en-US" sz="3200" spc="-1" strike="noStrike">
                <a:solidFill>
                  <a:srgbClr val="000000"/>
                </a:solidFill>
                <a:latin typeface="Arial"/>
              </a:rPr>
              <a:t> </a:t>
            </a:r>
            <a:r>
              <a:rPr b="0" lang="en-US" sz="2200" spc="-1" strike="noStrike">
                <a:solidFill>
                  <a:srgbClr val="000000"/>
                </a:solidFill>
                <a:latin typeface="Arial"/>
              </a:rPr>
              <a:t>Convolutional layer cont..</a:t>
            </a:r>
            <a:endParaRPr b="0" lang="en-US" sz="2200" spc="-1" strike="noStrike">
              <a:solidFill>
                <a:srgbClr val="000000"/>
              </a:solidFill>
              <a:latin typeface="Arial"/>
            </a:endParaRPr>
          </a:p>
        </p:txBody>
      </p:sp>
      <p:sp>
        <p:nvSpPr>
          <p:cNvPr id="69" name=""/>
          <p:cNvSpPr txBox="1"/>
          <p:nvPr/>
        </p:nvSpPr>
        <p:spPr>
          <a:xfrm>
            <a:off x="282240" y="4035600"/>
            <a:ext cx="4064040" cy="1506960"/>
          </a:xfrm>
          <a:prstGeom prst="rect">
            <a:avLst/>
          </a:prstGeom>
          <a:noFill/>
          <a:ln w="0">
            <a:noFill/>
          </a:ln>
        </p:spPr>
        <p:txBody>
          <a:bodyPr lIns="90000" rIns="90000" tIns="45000" bIns="45000" anchor="t">
            <a:noAutofit/>
          </a:bodyPr>
          <a:p>
            <a:r>
              <a:rPr b="0" lang="en-US" sz="2000" spc="-1" strike="noStrike">
                <a:solidFill>
                  <a:srgbClr val="000000"/>
                </a:solidFill>
                <a:latin typeface="Arial"/>
              </a:rPr>
              <a:t>Input Image Size = 5 X 5</a:t>
            </a:r>
            <a:br>
              <a:rPr sz="2000"/>
            </a:br>
            <a:r>
              <a:rPr b="0" lang="en-US" sz="2000" spc="-1" strike="noStrike">
                <a:solidFill>
                  <a:srgbClr val="000000"/>
                </a:solidFill>
                <a:latin typeface="Arial"/>
              </a:rPr>
              <a:t>Filter Size = 3 x 3</a:t>
            </a:r>
            <a:br>
              <a:rPr sz="2000"/>
            </a:br>
            <a:r>
              <a:rPr b="0" lang="en-US" sz="2000" spc="-1" strike="noStrike">
                <a:solidFill>
                  <a:srgbClr val="000000"/>
                </a:solidFill>
                <a:latin typeface="Arial"/>
              </a:rPr>
              <a:t>Stride = 1</a:t>
            </a:r>
            <a:br>
              <a:rPr sz="2000"/>
            </a:br>
            <a:r>
              <a:rPr b="0" lang="en-US" sz="2000" spc="-1" strike="noStrike">
                <a:solidFill>
                  <a:srgbClr val="000000"/>
                </a:solidFill>
                <a:latin typeface="Arial"/>
              </a:rPr>
              <a:t>Padding = 0</a:t>
            </a:r>
            <a:br>
              <a:rPr sz="2000"/>
            </a:br>
            <a:r>
              <a:rPr b="1" lang="en-US" sz="2000" spc="-1" strike="noStrike">
                <a:solidFill>
                  <a:srgbClr val="000000"/>
                </a:solidFill>
                <a:latin typeface="Arial"/>
              </a:rPr>
              <a:t>Feature map size(output) = 3 x 3</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0" fill="hold">
                                          <p:stCondLst>
                                            <p:cond delay="0"/>
                                          </p:stCondLst>
                                        </p:cTn>
                                        <p:tgtEl>
                                          <p:spTgt spid="69">
                                            <p:txEl>
                                              <p:pRg st="0" end="0"/>
                                            </p:txEl>
                                          </p:spTgt>
                                        </p:tgtEl>
                                        <p:attrNameLst>
                                          <p:attrName>style.visibility</p:attrName>
                                        </p:attrNameLst>
                                      </p:cBhvr>
                                      <p:to>
                                        <p:strVal val="visible"/>
                                      </p:to>
                                    </p:set>
                                    <p:animEffect filter="fade" transition="in">
                                      <p:cBhvr additive="repl">
                                        <p:cTn id="7" dur="500"/>
                                        <p:tgtEl>
                                          <p:spTgt spid="69">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 descr=""/>
          <p:cNvPicPr/>
          <p:nvPr/>
        </p:nvPicPr>
        <p:blipFill>
          <a:blip r:embed="rId1"/>
          <a:srcRect l="1859" t="0" r="0" b="0"/>
          <a:stretch/>
        </p:blipFill>
        <p:spPr>
          <a:xfrm>
            <a:off x="925920" y="755640"/>
            <a:ext cx="7989480" cy="40449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 name="" descr=""/>
          <p:cNvPicPr/>
          <p:nvPr/>
        </p:nvPicPr>
        <p:blipFill>
          <a:blip r:embed="rId1"/>
          <a:stretch/>
        </p:blipFill>
        <p:spPr>
          <a:xfrm>
            <a:off x="1032840" y="641520"/>
            <a:ext cx="8339760" cy="41590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360</TotalTime>
  <Application>LibreOffice/7.5.5.2$Linux_X86_64 LibreOffice_project/50$Build-2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2023-11-04T07:26:57Z</dcterms:created>
  <dc:creator/>
  <dc:description/>
  <dc:language>en-US</dc:language>
  <cp:lastModifiedBy/>
  <dcterms:modified xsi:type="dcterms:W3CDTF">2023-11-13T11:36:11Z</dcterms:modified>
  <cp:revision>88</cp:revision>
  <dc:subject/>
  <dc:title/>
</cp:coreProperties>
</file>